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62.png" ContentType="image/png"/>
  <Override PartName="/ppt/media/image61.png" ContentType="image/png"/>
  <Override PartName="/ppt/media/image60.png" ContentType="image/png"/>
  <Override PartName="/ppt/media/image59.jpeg" ContentType="image/jpeg"/>
  <Override PartName="/ppt/media/image58.jpeg" ContentType="image/jpeg"/>
  <Override PartName="/ppt/media/image57.jpeg" ContentType="image/jpeg"/>
  <Override PartName="/ppt/media/image56.gif" ContentType="image/gif"/>
  <Override PartName="/ppt/media/image48.jpeg" ContentType="image/jpeg"/>
  <Override PartName="/ppt/media/image44.jpeg" ContentType="image/jpeg"/>
  <Override PartName="/ppt/media/image41.png" ContentType="image/png"/>
  <Override PartName="/ppt/media/image38.jpeg" ContentType="image/jpeg"/>
  <Override PartName="/ppt/media/image51.jpeg" ContentType="image/jpeg"/>
  <Override PartName="/ppt/media/image40.jpeg" ContentType="image/jpeg"/>
  <Override PartName="/ppt/media/image39.png" ContentType="image/png"/>
  <Override PartName="/ppt/media/image42.jpeg" ContentType="image/jpeg"/>
  <Override PartName="/ppt/media/image37.png" ContentType="image/png"/>
  <Override PartName="/ppt/media/image21.jpeg" ContentType="image/jpeg"/>
  <Override PartName="/ppt/media/image36.png" ContentType="image/png"/>
  <Override PartName="/ppt/media/image35.png" ContentType="image/png"/>
  <Override PartName="/ppt/media/image34.png" ContentType="image/png"/>
  <Override PartName="/ppt/media/image15.jpeg" ContentType="image/jpeg"/>
  <Override PartName="/ppt/media/image33.png" ContentType="image/png"/>
  <Override PartName="/ppt/media/image50.jpeg" ContentType="image/jpeg"/>
  <Override PartName="/ppt/media/image47.jpeg" ContentType="image/jpeg"/>
  <Override PartName="/ppt/media/image32.png" ContentType="image/png"/>
  <Override PartName="/ppt/media/image2.png" ContentType="image/png"/>
  <Override PartName="/ppt/media/image49.jpeg" ContentType="image/jpeg"/>
  <Override PartName="/ppt/media/image31.png" ContentType="image/png"/>
  <Override PartName="/ppt/media/image20.png" ContentType="image/png"/>
  <Override PartName="/ppt/media/image19.png" ContentType="image/png"/>
  <Override PartName="/ppt/media/image16.jpeg" ContentType="image/jpeg"/>
  <Override PartName="/ppt/media/image45.png" ContentType="image/png"/>
  <Override PartName="/ppt/media/image1.png" ContentType="image/png"/>
  <Override PartName="/ppt/media/image14.png" ContentType="image/png"/>
  <Override PartName="/ppt/media/image12.jpeg" ContentType="image/jpeg"/>
  <Override PartName="/ppt/media/image26.png" ContentType="image/png"/>
  <Override PartName="/ppt/media/image43.jpeg" ContentType="image/jpeg"/>
  <Override PartName="/ppt/media/image30.jpeg" ContentType="image/jpeg"/>
  <Override PartName="/ppt/media/image53.png" ContentType="image/png"/>
  <Override PartName="/ppt/media/image17.jpeg" ContentType="image/jpeg"/>
  <Override PartName="/ppt/media/image3.png" ContentType="image/png"/>
  <Override PartName="/ppt/media/image11.png" ContentType="image/png"/>
  <Override PartName="/ppt/media/image10.png" ContentType="image/png"/>
  <Override PartName="/ppt/media/image28.png" ContentType="image/png"/>
  <Override PartName="/ppt/media/image55.png" ContentType="image/png"/>
  <Override PartName="/ppt/media/image5.png" ContentType="image/png"/>
  <Override PartName="/ppt/media/image9.png" ContentType="image/png"/>
  <Override PartName="/ppt/media/image8.jpeg" ContentType="image/jpeg"/>
  <Override PartName="/ppt/media/image18.png" ContentType="image/png"/>
  <Override PartName="/ppt/media/image7.jpeg" ContentType="image/jpeg"/>
  <Override PartName="/ppt/media/image29.png" ContentType="image/png"/>
  <Override PartName="/ppt/media/image6.png" ContentType="image/png"/>
  <Override PartName="/ppt/media/image25.png" ContentType="image/png"/>
  <Override PartName="/ppt/media/image52.jpeg" ContentType="image/jpeg"/>
  <Override PartName="/ppt/media/image27.png" ContentType="image/png"/>
  <Override PartName="/ppt/media/image46.png" ContentType="image/png"/>
  <Override PartName="/ppt/media/image22.jpeg" ContentType="image/jpeg"/>
  <Override PartName="/ppt/media/image54.png" ContentType="image/png"/>
  <Override PartName="/ppt/media/image4.png" ContentType="image/png"/>
  <Override PartName="/ppt/media/image23.png" ContentType="image/png"/>
  <Override PartName="/ppt/media/image13.jpeg" ContentType="image/jpeg"/>
  <Override PartName="/ppt/media/image24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693400" cy="7562850"/>
  <p:notesSz cx="9926637" cy="6797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BFA7E5A-F08A-45C0-86E8-467C9BE41748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212E8212-0EC6-4FD2-81B0-2BD747C10186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C254B3AC-0CAC-4C04-BFF7-6651C6F625BF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5CA99808-8E83-494A-B9A0-FE4616B2CBAD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31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40DDD093-C2F1-47F9-812A-63B9914CD32D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E0C6F2AE-49FD-47A6-82E3-6C162A004748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329A45F1-903C-4014-99FF-40008A43859B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D235401A-05DC-40BC-9BF3-3F942EA2E875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15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6119837E-ADE0-4FEE-8960-C2A8213A4B2B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B5C5C340-8571-412E-B919-2D9C6D47D2F9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CB7EA622-5D9E-4465-BB50-A3C0D3A21A1F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B9C00CF0-E039-4D5E-8A13-AF37B364AECE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E075F673-AE83-497B-81C9-13F13BAE6324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body"/>
          </p:nvPr>
        </p:nvSpPr>
        <p:spPr>
          <a:xfrm>
            <a:off x="992520" y="3228480"/>
            <a:ext cx="7941240" cy="3060000"/>
          </a:xfrm>
          <a:prstGeom prst="rect">
            <a:avLst/>
          </a:prstGeom>
        </p:spPr>
        <p:txBody>
          <a:bodyPr lIns="83880" rIns="83880" tIns="41760" bIns="41760"/>
          <a:p>
            <a:endParaRPr/>
          </a:p>
        </p:txBody>
      </p:sp>
      <p:sp>
        <p:nvSpPr>
          <p:cNvPr id="423" name="TextShape 2"/>
          <p:cNvSpPr txBox="1"/>
          <p:nvPr/>
        </p:nvSpPr>
        <p:spPr>
          <a:xfrm>
            <a:off x="5623560" y="6456960"/>
            <a:ext cx="4299480" cy="338760"/>
          </a:xfrm>
          <a:prstGeom prst="rect">
            <a:avLst/>
          </a:prstGeom>
          <a:noFill/>
          <a:ln>
            <a:noFill/>
          </a:ln>
        </p:spPr>
        <p:txBody>
          <a:bodyPr lIns="83880" rIns="83880" tIns="41760" bIns="41760" anchor="b"/>
          <a:p>
            <a:pPr algn="r">
              <a:lnSpc>
                <a:spcPct val="100000"/>
              </a:lnSpc>
            </a:pPr>
            <a:fld id="{15A469BE-E9C1-4ABE-B551-D595239D2030}" type="slidenum">
              <a:rPr lang="ru-RU" sz="1100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06440" y="425520"/>
            <a:ext cx="9880200" cy="3245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06440" y="425520"/>
            <a:ext cx="9880200" cy="3245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626560" y="2172960"/>
            <a:ext cx="5439240" cy="4339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06440" y="425520"/>
            <a:ext cx="9880200" cy="3245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9996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4339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469480" y="444024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469480" y="2173320"/>
            <a:ext cx="48276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99960" y="4440240"/>
            <a:ext cx="9892800" cy="207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2080" y="2344320"/>
            <a:ext cx="9088920" cy="1587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604160" y="4235040"/>
            <a:ext cx="7485120" cy="1890360"/>
          </a:xfrm>
          <a:prstGeom prst="rect">
            <a:avLst/>
          </a:prstGeom>
        </p:spPr>
        <p:txBody>
          <a:bodyPr lIns="0" rIns="0" tIns="0" bIns="0"/>
          <a:p>
            <a:pPr algn="ctr"/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635280" y="7034040"/>
            <a:ext cx="3422160" cy="37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534960" y="7034040"/>
            <a:ext cx="2458800" cy="377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8b8b8b"/>
                </a:solidFill>
                <a:latin typeface="Calibri"/>
              </a:rPr>
              <a:t>7.12.16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532800" y="5329080"/>
            <a:ext cx="713880" cy="21981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1000" strike="noStrike">
                <a:solidFill>
                  <a:srgbClr val="61ade8"/>
                </a:solidFill>
                <a:latin typeface="Times New Roman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fld id="{F597CA0E-1394-40BB-B961-AEE030109437}" type="slidenum">
              <a:rPr lang="ru-RU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600" y="1739520"/>
            <a:ext cx="4651200" cy="49910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507280" y="1739520"/>
            <a:ext cx="4651200" cy="49910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635280" y="7034040"/>
            <a:ext cx="3422160" cy="37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534960" y="7034040"/>
            <a:ext cx="2458800" cy="377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8b8b8b"/>
                </a:solidFill>
                <a:latin typeface="Calibri"/>
              </a:rPr>
              <a:t>7.12.16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9532800" y="5329080"/>
            <a:ext cx="713880" cy="21981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1000" strike="noStrike">
                <a:solidFill>
                  <a:srgbClr val="61ade8"/>
                </a:solidFill>
                <a:latin typeface="Times New Roman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fld id="{643AF82A-ED5C-44DA-8B95-8DECD53A2ABB}" type="slidenum">
              <a:rPr lang="ru-RU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06440" y="425520"/>
            <a:ext cx="9880200" cy="699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99960" y="2173320"/>
            <a:ext cx="9892800" cy="4339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ftr"/>
          </p:nvPr>
        </p:nvSpPr>
        <p:spPr>
          <a:xfrm>
            <a:off x="3635280" y="7034040"/>
            <a:ext cx="3422160" cy="37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534960" y="7034040"/>
            <a:ext cx="2458800" cy="377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8b8b8b"/>
                </a:solidFill>
                <a:latin typeface="Calibri"/>
              </a:rPr>
              <a:t>7.12.16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9532800" y="5329080"/>
            <a:ext cx="713880" cy="21981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1000" strike="noStrike">
                <a:solidFill>
                  <a:srgbClr val="61ade8"/>
                </a:solidFill>
                <a:latin typeface="Times New Roman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fld id="{B1523D58-A5DC-4D60-8E0C-80DE8ED15786}" type="slidenum">
              <a:rPr lang="ru-RU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gif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-28440"/>
            <a:ext cx="10691640" cy="4935600"/>
          </a:xfrm>
          <a:custGeom>
            <a:avLst/>
            <a:gdLst/>
            <a:ahLst/>
            <a:rect l="0" t="0" r="r" b="b"/>
            <a:pathLst>
              <a:path w="10692004" h="4935688">
                <a:moveTo>
                  <a:pt x="0" y="4935687"/>
                </a:moveTo>
                <a:lnTo>
                  <a:pt x="10692003" y="4935687"/>
                </a:lnTo>
                <a:lnTo>
                  <a:pt x="10692003" y="0"/>
                </a:lnTo>
                <a:lnTo>
                  <a:pt x="0" y="0"/>
                </a:lnTo>
                <a:lnTo>
                  <a:pt x="0" y="4935687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9461520" y="200160"/>
            <a:ext cx="535680" cy="1018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"/>
          <p:cNvSpPr/>
          <p:nvPr/>
        </p:nvSpPr>
        <p:spPr>
          <a:xfrm>
            <a:off x="947160" y="1314000"/>
            <a:ext cx="918864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ru-RU" sz="4400" strike="noStrike">
                <a:solidFill>
                  <a:srgbClr val="ffffff"/>
                </a:solidFill>
                <a:latin typeface="Calibri"/>
              </a:rPr>
              <a:t>Электронный гражданин</a:t>
            </a:r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432720" y="2333520"/>
            <a:ext cx="9826200" cy="360"/>
          </a:xfrm>
          <a:custGeom>
            <a:avLst/>
            <a:gdLst/>
            <a:ahLst/>
            <a:rect l="0" t="0" r="r" b="b"/>
            <a:pathLst>
              <a:path w="9826204" h="1">
                <a:moveTo>
                  <a:pt x="0" y="0"/>
                </a:moveTo>
                <a:lnTo>
                  <a:pt x="9826203" y="0"/>
                </a:lnTo>
              </a:path>
            </a:pathLst>
          </a:custGeom>
          <a:noFill/>
          <a:ln w="30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Picture 2" descr=""/>
          <p:cNvPicPr/>
          <p:nvPr/>
        </p:nvPicPr>
        <p:blipFill>
          <a:blip r:embed="rId2"/>
          <a:srcRect l="585" t="7436" r="690" b="1859"/>
          <a:stretch/>
        </p:blipFill>
        <p:spPr>
          <a:xfrm>
            <a:off x="0" y="3678120"/>
            <a:ext cx="10691640" cy="39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Услуга – запись к врачу</a:t>
            </a:r>
            <a:endParaRPr/>
          </a:p>
        </p:txBody>
      </p:sp>
      <p:sp>
        <p:nvSpPr>
          <p:cNvPr id="217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20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22" name="Picture 4" descr=""/>
          <p:cNvPicPr/>
          <p:nvPr/>
        </p:nvPicPr>
        <p:blipFill>
          <a:blip r:embed="rId2"/>
          <a:stretch/>
        </p:blipFill>
        <p:spPr>
          <a:xfrm>
            <a:off x="126360" y="1558080"/>
            <a:ext cx="10399680" cy="55159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Услуга – запись к врачу</a:t>
            </a:r>
            <a:endParaRPr/>
          </a:p>
        </p:txBody>
      </p:sp>
      <p:sp>
        <p:nvSpPr>
          <p:cNvPr id="226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29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31" name="Picture 4" descr=""/>
          <p:cNvPicPr/>
          <p:nvPr/>
        </p:nvPicPr>
        <p:blipFill>
          <a:blip r:embed="rId2"/>
          <a:stretch/>
        </p:blipFill>
        <p:spPr>
          <a:xfrm>
            <a:off x="168840" y="1558080"/>
            <a:ext cx="10483200" cy="55580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Услуга – электронный дневник</a:t>
            </a:r>
            <a:endParaRPr/>
          </a:p>
        </p:txBody>
      </p:sp>
      <p:sp>
        <p:nvSpPr>
          <p:cNvPr id="235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38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40" name="Picture 4" descr=""/>
          <p:cNvPicPr/>
          <p:nvPr/>
        </p:nvPicPr>
        <p:blipFill>
          <a:blip r:embed="rId2"/>
          <a:stretch/>
        </p:blipFill>
        <p:spPr>
          <a:xfrm>
            <a:off x="0" y="1636920"/>
            <a:ext cx="10693080" cy="56718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Услуга – оформление загранпаспорта</a:t>
            </a:r>
            <a:endParaRPr/>
          </a:p>
        </p:txBody>
      </p:sp>
      <p:sp>
        <p:nvSpPr>
          <p:cNvPr id="244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47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49" name="Picture 5" descr=""/>
          <p:cNvPicPr/>
          <p:nvPr/>
        </p:nvPicPr>
        <p:blipFill>
          <a:blip r:embed="rId2"/>
          <a:stretch/>
        </p:blipFill>
        <p:spPr>
          <a:xfrm>
            <a:off x="1219680" y="1495440"/>
            <a:ext cx="8256240" cy="58395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Услуга – запись в образовательные учреждения</a:t>
            </a:r>
            <a:endParaRPr/>
          </a:p>
        </p:txBody>
      </p:sp>
      <p:sp>
        <p:nvSpPr>
          <p:cNvPr id="253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56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58" name="Picture 5" descr=""/>
          <p:cNvPicPr/>
          <p:nvPr/>
        </p:nvPicPr>
        <p:blipFill>
          <a:blip r:embed="rId2"/>
          <a:stretch/>
        </p:blipFill>
        <p:spPr>
          <a:xfrm>
            <a:off x="378720" y="1717560"/>
            <a:ext cx="10062000" cy="45864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3"/>
          <p:cNvSpPr/>
          <p:nvPr/>
        </p:nvSpPr>
        <p:spPr>
          <a:xfrm>
            <a:off x="402840" y="4518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Многофункциональный центр</a:t>
            </a:r>
            <a:endParaRPr/>
          </a:p>
        </p:txBody>
      </p:sp>
      <p:sp>
        <p:nvSpPr>
          <p:cNvPr id="262" name="CustomShape 4"/>
          <p:cNvSpPr/>
          <p:nvPr/>
        </p:nvSpPr>
        <p:spPr>
          <a:xfrm flipV="1">
            <a:off x="402840" y="82116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65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3</a:t>
            </a:r>
            <a:endParaRPr/>
          </a:p>
        </p:txBody>
      </p:sp>
      <p:pic>
        <p:nvPicPr>
          <p:cNvPr id="267" name="Рисунок 22" descr=""/>
          <p:cNvPicPr/>
          <p:nvPr/>
        </p:nvPicPr>
        <p:blipFill>
          <a:blip r:embed="rId2"/>
          <a:stretch/>
        </p:blipFill>
        <p:spPr>
          <a:xfrm>
            <a:off x="439560" y="1190520"/>
            <a:ext cx="3862440" cy="3175920"/>
          </a:xfrm>
          <a:prstGeom prst="rect">
            <a:avLst/>
          </a:prstGeom>
          <a:ln>
            <a:noFill/>
          </a:ln>
        </p:spPr>
      </p:pic>
      <p:pic>
        <p:nvPicPr>
          <p:cNvPr id="268" name="Picture 3" descr=""/>
          <p:cNvPicPr/>
          <p:nvPr/>
        </p:nvPicPr>
        <p:blipFill>
          <a:blip r:embed="rId3"/>
          <a:stretch/>
        </p:blipFill>
        <p:spPr>
          <a:xfrm>
            <a:off x="4501080" y="1266840"/>
            <a:ext cx="5794920" cy="3860280"/>
          </a:xfrm>
          <a:prstGeom prst="rect">
            <a:avLst/>
          </a:prstGeom>
          <a:ln>
            <a:noFill/>
          </a:ln>
        </p:spPr>
      </p:pic>
      <p:sp>
        <p:nvSpPr>
          <p:cNvPr id="269" name="CustomShape 9"/>
          <p:cNvSpPr/>
          <p:nvPr/>
        </p:nvSpPr>
        <p:spPr>
          <a:xfrm>
            <a:off x="5131080" y="6143760"/>
            <a:ext cx="25012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Горячая линия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8-800-555-05-53 </a:t>
            </a:r>
            <a:endParaRPr/>
          </a:p>
        </p:txBody>
      </p:sp>
      <p:pic>
        <p:nvPicPr>
          <p:cNvPr id="270" name="Picture 2" descr=""/>
          <p:cNvPicPr/>
          <p:nvPr/>
        </p:nvPicPr>
        <p:blipFill>
          <a:blip r:embed="rId4"/>
          <a:stretch/>
        </p:blipFill>
        <p:spPr>
          <a:xfrm>
            <a:off x="317520" y="4511520"/>
            <a:ext cx="4097880" cy="27309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33440" y="20520"/>
            <a:ext cx="8992800" cy="36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2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3"/>
          <p:cNvSpPr/>
          <p:nvPr/>
        </p:nvSpPr>
        <p:spPr>
          <a:xfrm>
            <a:off x="9858240" y="20520"/>
            <a:ext cx="401400" cy="36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4"/>
          <p:cNvSpPr/>
          <p:nvPr/>
        </p:nvSpPr>
        <p:spPr>
          <a:xfrm flipV="1">
            <a:off x="450000" y="1169280"/>
            <a:ext cx="7656120" cy="4572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Picture 2" descr=""/>
          <p:cNvPicPr/>
          <p:nvPr/>
        </p:nvPicPr>
        <p:blipFill>
          <a:blip r:embed="rId2"/>
          <a:stretch/>
        </p:blipFill>
        <p:spPr>
          <a:xfrm>
            <a:off x="2984400" y="1271520"/>
            <a:ext cx="4182840" cy="6062400"/>
          </a:xfrm>
          <a:prstGeom prst="rect">
            <a:avLst/>
          </a:prstGeom>
          <a:ln>
            <a:noFill/>
          </a:ln>
        </p:spPr>
      </p:pic>
      <p:sp>
        <p:nvSpPr>
          <p:cNvPr id="276" name="CustomShape 5"/>
          <p:cNvSpPr/>
          <p:nvPr/>
        </p:nvSpPr>
        <p:spPr>
          <a:xfrm>
            <a:off x="2906640" y="7362720"/>
            <a:ext cx="4115880" cy="360"/>
          </a:xfrm>
          <a:prstGeom prst="straightConnector1">
            <a:avLst/>
          </a:prstGeom>
          <a:noFill/>
          <a:ln>
            <a:solidFill>
              <a:srgbClr val="4a7ebb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6"/>
          <p:cNvSpPr/>
          <p:nvPr/>
        </p:nvSpPr>
        <p:spPr>
          <a:xfrm>
            <a:off x="4287960" y="7101000"/>
            <a:ext cx="122364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050" strike="noStrike">
                <a:solidFill>
                  <a:srgbClr val="17375e"/>
                </a:solidFill>
                <a:latin typeface="PermianSansTypeface"/>
              </a:rPr>
              <a:t>417,5 км</a:t>
            </a:r>
            <a:endParaRPr/>
          </a:p>
        </p:txBody>
      </p:sp>
      <p:sp>
        <p:nvSpPr>
          <p:cNvPr id="278" name="CustomShape 7"/>
          <p:cNvSpPr/>
          <p:nvPr/>
        </p:nvSpPr>
        <p:spPr>
          <a:xfrm flipV="1">
            <a:off x="2774880" y="1376280"/>
            <a:ext cx="360" cy="5898960"/>
          </a:xfrm>
          <a:prstGeom prst="straightConnector1">
            <a:avLst/>
          </a:prstGeom>
          <a:noFill/>
          <a:ln>
            <a:solidFill>
              <a:srgbClr val="4a7ebb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8"/>
          <p:cNvSpPr/>
          <p:nvPr/>
        </p:nvSpPr>
        <p:spPr>
          <a:xfrm>
            <a:off x="2603520" y="4118040"/>
            <a:ext cx="1007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trike="noStrike">
                <a:solidFill>
                  <a:srgbClr val="17375e"/>
                </a:solidFill>
                <a:latin typeface="PermianSansTypeface"/>
              </a:rPr>
              <a:t>645 км</a:t>
            </a:r>
            <a:endParaRPr/>
          </a:p>
        </p:txBody>
      </p:sp>
      <p:sp>
        <p:nvSpPr>
          <p:cNvPr id="280" name="CustomShape 9"/>
          <p:cNvSpPr/>
          <p:nvPr/>
        </p:nvSpPr>
        <p:spPr>
          <a:xfrm>
            <a:off x="443880" y="461160"/>
            <a:ext cx="5405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В Пермском крае 268 офисов МФЦ</a:t>
            </a:r>
            <a:endParaRPr/>
          </a:p>
        </p:txBody>
      </p:sp>
      <p:sp>
        <p:nvSpPr>
          <p:cNvPr id="281" name="CustomShape 10"/>
          <p:cNvSpPr/>
          <p:nvPr/>
        </p:nvSpPr>
        <p:spPr>
          <a:xfrm>
            <a:off x="5222880" y="5102280"/>
            <a:ext cx="288720" cy="286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1"/>
          <p:cNvSpPr/>
          <p:nvPr/>
        </p:nvSpPr>
        <p:spPr>
          <a:xfrm>
            <a:off x="5259240" y="5132520"/>
            <a:ext cx="215640" cy="215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83" name="CustomShape 12"/>
          <p:cNvSpPr/>
          <p:nvPr/>
        </p:nvSpPr>
        <p:spPr>
          <a:xfrm>
            <a:off x="4954680" y="5318280"/>
            <a:ext cx="988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PermianSansTypeface"/>
              </a:rPr>
              <a:t>Пермь</a:t>
            </a:r>
            <a:endParaRPr/>
          </a:p>
        </p:txBody>
      </p:sp>
      <p:sp>
        <p:nvSpPr>
          <p:cNvPr id="284" name="CustomShape 13"/>
          <p:cNvSpPr/>
          <p:nvPr/>
        </p:nvSpPr>
        <p:spPr>
          <a:xfrm>
            <a:off x="4287960" y="4060800"/>
            <a:ext cx="14256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4"/>
          <p:cNvSpPr/>
          <p:nvPr/>
        </p:nvSpPr>
        <p:spPr>
          <a:xfrm>
            <a:off x="4305240" y="407664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86" name="CustomShape 15"/>
          <p:cNvSpPr/>
          <p:nvPr/>
        </p:nvSpPr>
        <p:spPr>
          <a:xfrm>
            <a:off x="3998880" y="4165560"/>
            <a:ext cx="10983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Кудымкар</a:t>
            </a:r>
            <a:endParaRPr/>
          </a:p>
        </p:txBody>
      </p:sp>
      <p:sp>
        <p:nvSpPr>
          <p:cNvPr id="287" name="CustomShape 16"/>
          <p:cNvSpPr/>
          <p:nvPr/>
        </p:nvSpPr>
        <p:spPr>
          <a:xfrm>
            <a:off x="5562720" y="35193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7"/>
          <p:cNvSpPr/>
          <p:nvPr/>
        </p:nvSpPr>
        <p:spPr>
          <a:xfrm>
            <a:off x="5580000" y="353520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89" name="CustomShape 18"/>
          <p:cNvSpPr/>
          <p:nvPr/>
        </p:nvSpPr>
        <p:spPr>
          <a:xfrm>
            <a:off x="5102280" y="3327480"/>
            <a:ext cx="10998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Соликамск</a:t>
            </a:r>
            <a:endParaRPr/>
          </a:p>
        </p:txBody>
      </p:sp>
      <p:sp>
        <p:nvSpPr>
          <p:cNvPr id="290" name="CustomShape 19"/>
          <p:cNvSpPr/>
          <p:nvPr/>
        </p:nvSpPr>
        <p:spPr>
          <a:xfrm>
            <a:off x="5678640" y="57974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0"/>
          <p:cNvSpPr/>
          <p:nvPr/>
        </p:nvSpPr>
        <p:spPr>
          <a:xfrm>
            <a:off x="5695920" y="581328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92" name="CustomShape 21"/>
          <p:cNvSpPr/>
          <p:nvPr/>
        </p:nvSpPr>
        <p:spPr>
          <a:xfrm>
            <a:off x="5438880" y="5894280"/>
            <a:ext cx="8204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Кунгур</a:t>
            </a:r>
            <a:endParaRPr/>
          </a:p>
        </p:txBody>
      </p:sp>
      <p:sp>
        <p:nvSpPr>
          <p:cNvPr id="293" name="CustomShape 22"/>
          <p:cNvSpPr/>
          <p:nvPr/>
        </p:nvSpPr>
        <p:spPr>
          <a:xfrm>
            <a:off x="4995720" y="6786720"/>
            <a:ext cx="14256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23"/>
          <p:cNvSpPr/>
          <p:nvPr/>
        </p:nvSpPr>
        <p:spPr>
          <a:xfrm>
            <a:off x="5013360" y="680256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95" name="CustomShape 24"/>
          <p:cNvSpPr/>
          <p:nvPr/>
        </p:nvSpPr>
        <p:spPr>
          <a:xfrm>
            <a:off x="4189320" y="6705720"/>
            <a:ext cx="9046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Чернушка</a:t>
            </a:r>
            <a:endParaRPr/>
          </a:p>
        </p:txBody>
      </p:sp>
      <p:sp>
        <p:nvSpPr>
          <p:cNvPr id="296" name="CustomShape 25"/>
          <p:cNvSpPr/>
          <p:nvPr/>
        </p:nvSpPr>
        <p:spPr>
          <a:xfrm>
            <a:off x="5799240" y="6902280"/>
            <a:ext cx="144000" cy="14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6"/>
          <p:cNvSpPr/>
          <p:nvPr/>
        </p:nvSpPr>
        <p:spPr>
          <a:xfrm>
            <a:off x="5816520" y="6918480"/>
            <a:ext cx="109080" cy="1058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98" name="CustomShape 27"/>
          <p:cNvSpPr/>
          <p:nvPr/>
        </p:nvSpPr>
        <p:spPr>
          <a:xfrm>
            <a:off x="4863960" y="6326280"/>
            <a:ext cx="14256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28"/>
          <p:cNvSpPr/>
          <p:nvPr/>
        </p:nvSpPr>
        <p:spPr>
          <a:xfrm>
            <a:off x="4881600" y="634212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00" name="CustomShape 29"/>
          <p:cNvSpPr/>
          <p:nvPr/>
        </p:nvSpPr>
        <p:spPr>
          <a:xfrm>
            <a:off x="6129360" y="51213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30"/>
          <p:cNvSpPr/>
          <p:nvPr/>
        </p:nvSpPr>
        <p:spPr>
          <a:xfrm>
            <a:off x="6146640" y="513720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02" name="CustomShape 31"/>
          <p:cNvSpPr/>
          <p:nvPr/>
        </p:nvSpPr>
        <p:spPr>
          <a:xfrm>
            <a:off x="5889600" y="5218200"/>
            <a:ext cx="8204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Лысьва</a:t>
            </a:r>
            <a:endParaRPr/>
          </a:p>
        </p:txBody>
      </p:sp>
      <p:sp>
        <p:nvSpPr>
          <p:cNvPr id="303" name="CustomShape 32"/>
          <p:cNvSpPr/>
          <p:nvPr/>
        </p:nvSpPr>
        <p:spPr>
          <a:xfrm>
            <a:off x="5745240" y="3691080"/>
            <a:ext cx="142560" cy="14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33"/>
          <p:cNvSpPr/>
          <p:nvPr/>
        </p:nvSpPr>
        <p:spPr>
          <a:xfrm>
            <a:off x="5762520" y="3706920"/>
            <a:ext cx="107640" cy="1058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05" name="CustomShape 34"/>
          <p:cNvSpPr/>
          <p:nvPr/>
        </p:nvSpPr>
        <p:spPr>
          <a:xfrm>
            <a:off x="5530680" y="3776760"/>
            <a:ext cx="10522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Березники</a:t>
            </a:r>
            <a:endParaRPr/>
          </a:p>
        </p:txBody>
      </p:sp>
      <p:sp>
        <p:nvSpPr>
          <p:cNvPr id="306" name="CustomShape 35"/>
          <p:cNvSpPr/>
          <p:nvPr/>
        </p:nvSpPr>
        <p:spPr>
          <a:xfrm>
            <a:off x="5830920" y="25574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36"/>
          <p:cNvSpPr/>
          <p:nvPr/>
        </p:nvSpPr>
        <p:spPr>
          <a:xfrm>
            <a:off x="5848200" y="257328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08" name="CustomShape 37"/>
          <p:cNvSpPr/>
          <p:nvPr/>
        </p:nvSpPr>
        <p:spPr>
          <a:xfrm>
            <a:off x="5394240" y="2652840"/>
            <a:ext cx="13158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Красновишерск</a:t>
            </a:r>
            <a:endParaRPr/>
          </a:p>
        </p:txBody>
      </p:sp>
      <p:sp>
        <p:nvSpPr>
          <p:cNvPr id="309" name="CustomShape 38"/>
          <p:cNvSpPr/>
          <p:nvPr/>
        </p:nvSpPr>
        <p:spPr>
          <a:xfrm>
            <a:off x="5367240" y="46450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39"/>
          <p:cNvSpPr/>
          <p:nvPr/>
        </p:nvSpPr>
        <p:spPr>
          <a:xfrm>
            <a:off x="5384880" y="466092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11" name="CustomShape 40"/>
          <p:cNvSpPr/>
          <p:nvPr/>
        </p:nvSpPr>
        <p:spPr>
          <a:xfrm>
            <a:off x="5167440" y="4432320"/>
            <a:ext cx="8884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Добрянка</a:t>
            </a:r>
            <a:endParaRPr/>
          </a:p>
        </p:txBody>
      </p:sp>
      <p:sp>
        <p:nvSpPr>
          <p:cNvPr id="312" name="CustomShape 41"/>
          <p:cNvSpPr/>
          <p:nvPr/>
        </p:nvSpPr>
        <p:spPr>
          <a:xfrm>
            <a:off x="4989600" y="5029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42"/>
          <p:cNvSpPr/>
          <p:nvPr/>
        </p:nvSpPr>
        <p:spPr>
          <a:xfrm>
            <a:off x="5006880" y="504504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14" name="CustomShape 43"/>
          <p:cNvSpPr/>
          <p:nvPr/>
        </p:nvSpPr>
        <p:spPr>
          <a:xfrm>
            <a:off x="4192560" y="5102280"/>
            <a:ext cx="11491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trike="noStrike">
                <a:solidFill>
                  <a:srgbClr val="000000"/>
                </a:solidFill>
                <a:latin typeface="PermianSansTypeface"/>
              </a:rPr>
              <a:t>Краснокамск</a:t>
            </a:r>
            <a:endParaRPr/>
          </a:p>
        </p:txBody>
      </p:sp>
      <p:sp>
        <p:nvSpPr>
          <p:cNvPr id="315" name="CustomShape 44"/>
          <p:cNvSpPr/>
          <p:nvPr/>
        </p:nvSpPr>
        <p:spPr>
          <a:xfrm>
            <a:off x="4641840" y="4626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45"/>
          <p:cNvSpPr/>
          <p:nvPr/>
        </p:nvSpPr>
        <p:spPr>
          <a:xfrm>
            <a:off x="6014880" y="4237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46"/>
          <p:cNvSpPr/>
          <p:nvPr/>
        </p:nvSpPr>
        <p:spPr>
          <a:xfrm>
            <a:off x="6129360" y="48006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47"/>
          <p:cNvSpPr/>
          <p:nvPr/>
        </p:nvSpPr>
        <p:spPr>
          <a:xfrm>
            <a:off x="4044960" y="6562800"/>
            <a:ext cx="144000" cy="14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48"/>
          <p:cNvSpPr/>
          <p:nvPr/>
        </p:nvSpPr>
        <p:spPr>
          <a:xfrm>
            <a:off x="5222880" y="4741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49"/>
          <p:cNvSpPr/>
          <p:nvPr/>
        </p:nvSpPr>
        <p:spPr>
          <a:xfrm>
            <a:off x="6027840" y="39654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50"/>
          <p:cNvSpPr/>
          <p:nvPr/>
        </p:nvSpPr>
        <p:spPr>
          <a:xfrm>
            <a:off x="4695840" y="52912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1"/>
          <p:cNvSpPr/>
          <p:nvPr/>
        </p:nvSpPr>
        <p:spPr>
          <a:xfrm>
            <a:off x="5442120" y="64342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52"/>
          <p:cNvSpPr/>
          <p:nvPr/>
        </p:nvSpPr>
        <p:spPr>
          <a:xfrm>
            <a:off x="4476600" y="61545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53"/>
          <p:cNvSpPr/>
          <p:nvPr/>
        </p:nvSpPr>
        <p:spPr>
          <a:xfrm>
            <a:off x="6227640" y="4094280"/>
            <a:ext cx="144000" cy="14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54"/>
          <p:cNvSpPr/>
          <p:nvPr/>
        </p:nvSpPr>
        <p:spPr>
          <a:xfrm>
            <a:off x="4699080" y="3013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55"/>
          <p:cNvSpPr/>
          <p:nvPr/>
        </p:nvSpPr>
        <p:spPr>
          <a:xfrm>
            <a:off x="4979880" y="43610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56"/>
          <p:cNvSpPr/>
          <p:nvPr/>
        </p:nvSpPr>
        <p:spPr>
          <a:xfrm>
            <a:off x="5295960" y="5605560"/>
            <a:ext cx="14256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57"/>
          <p:cNvSpPr/>
          <p:nvPr/>
        </p:nvSpPr>
        <p:spPr>
          <a:xfrm>
            <a:off x="5313240" y="562140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29" name="CustomShape 58"/>
          <p:cNvSpPr/>
          <p:nvPr/>
        </p:nvSpPr>
        <p:spPr>
          <a:xfrm>
            <a:off x="5818320" y="57294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59"/>
          <p:cNvSpPr/>
          <p:nvPr/>
        </p:nvSpPr>
        <p:spPr>
          <a:xfrm>
            <a:off x="5835600" y="574524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31" name="CustomShape 60"/>
          <p:cNvSpPr/>
          <p:nvPr/>
        </p:nvSpPr>
        <p:spPr>
          <a:xfrm>
            <a:off x="5457960" y="46371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61"/>
          <p:cNvSpPr/>
          <p:nvPr/>
        </p:nvSpPr>
        <p:spPr>
          <a:xfrm>
            <a:off x="5475240" y="4653000"/>
            <a:ext cx="10908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33" name="CustomShape 62"/>
          <p:cNvSpPr/>
          <p:nvPr/>
        </p:nvSpPr>
        <p:spPr>
          <a:xfrm>
            <a:off x="6016680" y="557064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63"/>
          <p:cNvSpPr/>
          <p:nvPr/>
        </p:nvSpPr>
        <p:spPr>
          <a:xfrm>
            <a:off x="4316400" y="558468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64"/>
          <p:cNvSpPr/>
          <p:nvPr/>
        </p:nvSpPr>
        <p:spPr>
          <a:xfrm>
            <a:off x="5357880" y="2914560"/>
            <a:ext cx="709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65"/>
          <p:cNvSpPr/>
          <p:nvPr/>
        </p:nvSpPr>
        <p:spPr>
          <a:xfrm>
            <a:off x="4416480" y="278460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66"/>
          <p:cNvSpPr/>
          <p:nvPr/>
        </p:nvSpPr>
        <p:spPr>
          <a:xfrm>
            <a:off x="4245120" y="344808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67"/>
          <p:cNvSpPr/>
          <p:nvPr/>
        </p:nvSpPr>
        <p:spPr>
          <a:xfrm>
            <a:off x="4245120" y="378000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68"/>
          <p:cNvSpPr/>
          <p:nvPr/>
        </p:nvSpPr>
        <p:spPr>
          <a:xfrm>
            <a:off x="4718160" y="411804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69"/>
          <p:cNvSpPr/>
          <p:nvPr/>
        </p:nvSpPr>
        <p:spPr>
          <a:xfrm>
            <a:off x="4273560" y="476712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70"/>
          <p:cNvSpPr/>
          <p:nvPr/>
        </p:nvSpPr>
        <p:spPr>
          <a:xfrm>
            <a:off x="6194520" y="455436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71"/>
          <p:cNvSpPr/>
          <p:nvPr/>
        </p:nvSpPr>
        <p:spPr>
          <a:xfrm>
            <a:off x="6512040" y="477504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72"/>
          <p:cNvSpPr/>
          <p:nvPr/>
        </p:nvSpPr>
        <p:spPr>
          <a:xfrm>
            <a:off x="5715000" y="613584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73"/>
          <p:cNvSpPr/>
          <p:nvPr/>
        </p:nvSpPr>
        <p:spPr>
          <a:xfrm>
            <a:off x="6068880" y="5987880"/>
            <a:ext cx="727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74"/>
          <p:cNvSpPr/>
          <p:nvPr/>
        </p:nvSpPr>
        <p:spPr>
          <a:xfrm>
            <a:off x="4767120" y="554832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75"/>
          <p:cNvSpPr/>
          <p:nvPr/>
        </p:nvSpPr>
        <p:spPr>
          <a:xfrm>
            <a:off x="4917960" y="5884920"/>
            <a:ext cx="709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76"/>
          <p:cNvSpPr/>
          <p:nvPr/>
        </p:nvSpPr>
        <p:spPr>
          <a:xfrm>
            <a:off x="5611680" y="202896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77"/>
          <p:cNvSpPr/>
          <p:nvPr/>
        </p:nvSpPr>
        <p:spPr>
          <a:xfrm>
            <a:off x="3530520" y="248616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78"/>
          <p:cNvSpPr/>
          <p:nvPr/>
        </p:nvSpPr>
        <p:spPr>
          <a:xfrm>
            <a:off x="4900680" y="2257560"/>
            <a:ext cx="727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79"/>
          <p:cNvSpPr/>
          <p:nvPr/>
        </p:nvSpPr>
        <p:spPr>
          <a:xfrm>
            <a:off x="6630840" y="2957400"/>
            <a:ext cx="70920" cy="709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80"/>
          <p:cNvSpPr/>
          <p:nvPr/>
        </p:nvSpPr>
        <p:spPr>
          <a:xfrm>
            <a:off x="6784920" y="4251240"/>
            <a:ext cx="709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81"/>
          <p:cNvSpPr/>
          <p:nvPr/>
        </p:nvSpPr>
        <p:spPr>
          <a:xfrm>
            <a:off x="5332320" y="6813720"/>
            <a:ext cx="727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82"/>
          <p:cNvSpPr/>
          <p:nvPr/>
        </p:nvSpPr>
        <p:spPr>
          <a:xfrm>
            <a:off x="5234040" y="3743280"/>
            <a:ext cx="709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83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355" name="CustomShape 84"/>
          <p:cNvSpPr/>
          <p:nvPr/>
        </p:nvSpPr>
        <p:spPr>
          <a:xfrm>
            <a:off x="4063320" y="658188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56" name="CustomShape 85"/>
          <p:cNvSpPr/>
          <p:nvPr/>
        </p:nvSpPr>
        <p:spPr>
          <a:xfrm>
            <a:off x="4717080" y="303372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57" name="CustomShape 86"/>
          <p:cNvSpPr/>
          <p:nvPr/>
        </p:nvSpPr>
        <p:spPr>
          <a:xfrm>
            <a:off x="4659480" y="464436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58" name="CustomShape 87"/>
          <p:cNvSpPr/>
          <p:nvPr/>
        </p:nvSpPr>
        <p:spPr>
          <a:xfrm>
            <a:off x="4715640" y="530928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59" name="CustomShape 88"/>
          <p:cNvSpPr/>
          <p:nvPr/>
        </p:nvSpPr>
        <p:spPr>
          <a:xfrm>
            <a:off x="4494240" y="617292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0" name="CustomShape 89"/>
          <p:cNvSpPr/>
          <p:nvPr/>
        </p:nvSpPr>
        <p:spPr>
          <a:xfrm>
            <a:off x="5460120" y="645480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1" name="CustomShape 90"/>
          <p:cNvSpPr/>
          <p:nvPr/>
        </p:nvSpPr>
        <p:spPr>
          <a:xfrm>
            <a:off x="5241960" y="475704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2" name="CustomShape 91"/>
          <p:cNvSpPr/>
          <p:nvPr/>
        </p:nvSpPr>
        <p:spPr>
          <a:xfrm>
            <a:off x="4995720" y="438480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3" name="CustomShape 92"/>
          <p:cNvSpPr/>
          <p:nvPr/>
        </p:nvSpPr>
        <p:spPr>
          <a:xfrm>
            <a:off x="6146640" y="481896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4" name="CustomShape 93"/>
          <p:cNvSpPr/>
          <p:nvPr/>
        </p:nvSpPr>
        <p:spPr>
          <a:xfrm>
            <a:off x="5599080" y="3723480"/>
            <a:ext cx="70920" cy="72720"/>
          </a:xfrm>
          <a:prstGeom prst="ellipse">
            <a:avLst/>
          </a:prstGeom>
          <a:solidFill>
            <a:srgbClr val="37dd37"/>
          </a:solidFill>
          <a:ln>
            <a:solidFill>
              <a:srgbClr val="37dd3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94"/>
          <p:cNvSpPr/>
          <p:nvPr/>
        </p:nvSpPr>
        <p:spPr>
          <a:xfrm>
            <a:off x="6045840" y="398304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6" name="CustomShape 95"/>
          <p:cNvSpPr/>
          <p:nvPr/>
        </p:nvSpPr>
        <p:spPr>
          <a:xfrm>
            <a:off x="6246000" y="411156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367" name="CustomShape 96"/>
          <p:cNvSpPr/>
          <p:nvPr/>
        </p:nvSpPr>
        <p:spPr>
          <a:xfrm>
            <a:off x="6031080" y="4255920"/>
            <a:ext cx="107640" cy="107640"/>
          </a:xfrm>
          <a:prstGeom prst="ellipse">
            <a:avLst/>
          </a:prstGeom>
          <a:solidFill>
            <a:srgbClr val="37dd3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pic>
        <p:nvPicPr>
          <p:cNvPr id="368" name="Picture 3" descr=""/>
          <p:cNvPicPr/>
          <p:nvPr/>
        </p:nvPicPr>
        <p:blipFill>
          <a:blip r:embed="rId3"/>
          <a:stretch/>
        </p:blipFill>
        <p:spPr>
          <a:xfrm>
            <a:off x="8106480" y="1683360"/>
            <a:ext cx="191772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69" name="Picture 2" descr=""/>
          <p:cNvPicPr/>
          <p:nvPr/>
        </p:nvPicPr>
        <p:blipFill>
          <a:blip r:embed="rId4"/>
          <a:srcRect l="13391" t="0" r="0" b="0"/>
          <a:stretch/>
        </p:blipFill>
        <p:spPr>
          <a:xfrm>
            <a:off x="546480" y="1645200"/>
            <a:ext cx="187020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70" name="Picture 2" descr=""/>
          <p:cNvPicPr/>
          <p:nvPr/>
        </p:nvPicPr>
        <p:blipFill>
          <a:blip r:embed="rId5"/>
          <a:stretch/>
        </p:blipFill>
        <p:spPr>
          <a:xfrm>
            <a:off x="545760" y="3433680"/>
            <a:ext cx="192096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71" name="Picture 2" descr=""/>
          <p:cNvPicPr/>
          <p:nvPr/>
        </p:nvPicPr>
        <p:blipFill>
          <a:blip r:embed="rId6"/>
          <a:stretch/>
        </p:blipFill>
        <p:spPr>
          <a:xfrm>
            <a:off x="8138160" y="3446280"/>
            <a:ext cx="191016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72" name="Picture 2" descr=""/>
          <p:cNvPicPr/>
          <p:nvPr/>
        </p:nvPicPr>
        <p:blipFill>
          <a:blip r:embed="rId7"/>
          <a:stretch/>
        </p:blipFill>
        <p:spPr>
          <a:xfrm>
            <a:off x="545760" y="5201280"/>
            <a:ext cx="191628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73" name="Picture 4" descr=""/>
          <p:cNvPicPr/>
          <p:nvPr/>
        </p:nvPicPr>
        <p:blipFill>
          <a:blip r:embed="rId8"/>
          <a:stretch/>
        </p:blipFill>
        <p:spPr>
          <a:xfrm>
            <a:off x="8091360" y="5212440"/>
            <a:ext cx="1917720" cy="1439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74" name="CustomShape 9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TextShape 9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5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3"/>
          <p:cNvSpPr/>
          <p:nvPr/>
        </p:nvSpPr>
        <p:spPr>
          <a:xfrm>
            <a:off x="402840" y="451800"/>
            <a:ext cx="945576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alibri"/>
              </a:rPr>
              <a:t>Официальный сайт МФЦ</a:t>
            </a:r>
            <a:endParaRPr/>
          </a:p>
        </p:txBody>
      </p:sp>
      <p:sp>
        <p:nvSpPr>
          <p:cNvPr id="379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382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4</a:t>
            </a:r>
            <a:endParaRPr/>
          </a:p>
        </p:txBody>
      </p:sp>
      <p:pic>
        <p:nvPicPr>
          <p:cNvPr id="384" name="Picture 2" descr=""/>
          <p:cNvPicPr/>
          <p:nvPr/>
        </p:nvPicPr>
        <p:blipFill>
          <a:blip r:embed="rId2"/>
          <a:srcRect l="18704" t="13631" r="17813" b="8346"/>
          <a:stretch/>
        </p:blipFill>
        <p:spPr>
          <a:xfrm>
            <a:off x="763200" y="1343160"/>
            <a:ext cx="8926560" cy="61682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1799280" y="393840"/>
            <a:ext cx="9880200" cy="43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Безопасный интернет</a:t>
            </a:r>
            <a:endParaRPr/>
          </a:p>
        </p:txBody>
      </p:sp>
      <p:sp>
        <p:nvSpPr>
          <p:cNvPr id="386" name="TextShape 2"/>
          <p:cNvSpPr txBox="1"/>
          <p:nvPr/>
        </p:nvSpPr>
        <p:spPr>
          <a:xfrm>
            <a:off x="2885400" y="1118160"/>
            <a:ext cx="7391160" cy="302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Нельзя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всем подряд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сообщать свои настоящие имя, фамилию, телефон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, адрес, номер школы, а также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отправлять фотографии себя, своей семьи и друзей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Нельзя открывать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вложенные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файлы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электронной почты,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когда не знаешь отправителя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 Открывай только те ссылки, в которых уверен.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Нельзя грубить, придираться — вести себя невежливо и агрессивно.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Уважай другого пользователя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7" name="CustomShape 3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388" name="CustomShape 4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6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91" name="Рисунок 10" descr=""/>
          <p:cNvPicPr/>
          <p:nvPr/>
        </p:nvPicPr>
        <p:blipFill>
          <a:blip r:embed="rId2"/>
          <a:stretch/>
        </p:blipFill>
        <p:spPr>
          <a:xfrm>
            <a:off x="546120" y="640080"/>
            <a:ext cx="2085480" cy="2514240"/>
          </a:xfrm>
          <a:prstGeom prst="rect">
            <a:avLst/>
          </a:prstGeom>
          <a:ln>
            <a:noFill/>
          </a:ln>
        </p:spPr>
      </p:pic>
      <p:pic>
        <p:nvPicPr>
          <p:cNvPr id="392" name="Рисунок 11" descr=""/>
          <p:cNvPicPr/>
          <p:nvPr/>
        </p:nvPicPr>
        <p:blipFill>
          <a:blip r:embed="rId3"/>
          <a:stretch/>
        </p:blipFill>
        <p:spPr>
          <a:xfrm>
            <a:off x="5322240" y="3629160"/>
            <a:ext cx="5171400" cy="3825000"/>
          </a:xfrm>
          <a:prstGeom prst="rect">
            <a:avLst/>
          </a:prstGeom>
          <a:ln>
            <a:noFill/>
          </a:ln>
        </p:spPr>
      </p:pic>
      <p:sp>
        <p:nvSpPr>
          <p:cNvPr id="393" name="CustomShape 7"/>
          <p:cNvSpPr/>
          <p:nvPr/>
        </p:nvSpPr>
        <p:spPr>
          <a:xfrm>
            <a:off x="437400" y="3933720"/>
            <a:ext cx="5366160" cy="274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Никогда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не распоряжайся деньгами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твоей семьи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без разрешения старших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 Спроси родителей.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Встреча с Интернет-знакомыми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в реальной жизни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бывает опасной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: за псевдонимом может скрываться преступник.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Хочешь встретиться – посоветуйся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со взрослым, которому доверяешь.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3" descr=""/>
          <p:cNvPicPr/>
          <p:nvPr/>
        </p:nvPicPr>
        <p:blipFill>
          <a:blip r:embed="rId1"/>
          <a:stretch/>
        </p:blipFill>
        <p:spPr>
          <a:xfrm>
            <a:off x="5575320" y="3857760"/>
            <a:ext cx="4847400" cy="3472200"/>
          </a:xfrm>
          <a:prstGeom prst="rect">
            <a:avLst/>
          </a:prstGeom>
          <a:ln>
            <a:noFill/>
          </a:ln>
        </p:spPr>
      </p:pic>
      <p:pic>
        <p:nvPicPr>
          <p:cNvPr id="395" name="Рисунок 3" descr=""/>
          <p:cNvPicPr/>
          <p:nvPr/>
        </p:nvPicPr>
        <p:blipFill>
          <a:blip r:embed="rId2"/>
          <a:stretch/>
        </p:blipFill>
        <p:spPr>
          <a:xfrm>
            <a:off x="88920" y="123840"/>
            <a:ext cx="4512240" cy="3733560"/>
          </a:xfrm>
          <a:prstGeom prst="rect">
            <a:avLst/>
          </a:prstGeom>
          <a:ln>
            <a:noFill/>
          </a:ln>
        </p:spPr>
      </p:pic>
      <p:sp>
        <p:nvSpPr>
          <p:cNvPr id="396" name="TextShape 1"/>
          <p:cNvSpPr txBox="1"/>
          <p:nvPr/>
        </p:nvSpPr>
        <p:spPr>
          <a:xfrm>
            <a:off x="4601520" y="1139400"/>
            <a:ext cx="5657760" cy="2946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Не все в Интернете пишут правду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 Читаешь о себе неправду в Интернете — сообщи об этом своим родителям.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Приглашают переписываться, играть, обмениваться – проверь, нет ли подвоха.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Незаконное копирование файлов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в Интернете —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воровство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 Пользуешься Интернет-источником – делай ссылку на него.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3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399" name="CustomShape 4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5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6"/>
          <p:cNvSpPr/>
          <p:nvPr/>
        </p:nvSpPr>
        <p:spPr>
          <a:xfrm>
            <a:off x="1799280" y="393840"/>
            <a:ext cx="988020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Безопасный интернет</a:t>
            </a:r>
            <a:endParaRPr/>
          </a:p>
        </p:txBody>
      </p:sp>
      <p:sp>
        <p:nvSpPr>
          <p:cNvPr id="402" name="CustomShape 7"/>
          <p:cNvSpPr/>
          <p:nvPr/>
        </p:nvSpPr>
        <p:spPr>
          <a:xfrm>
            <a:off x="403200" y="4181760"/>
            <a:ext cx="524808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Открыл что-то угрожающее — не бойся позвать на помощь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 u="sng">
                <a:solidFill>
                  <a:srgbClr val="000000"/>
                </a:solidFill>
                <a:latin typeface="Calibri"/>
              </a:rPr>
              <a:t>Интернетом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лучше всего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пользоваться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когда поблизости 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есть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кто-то из родителей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или тех, кто хорошо знает, что такое Интернет, и как в нем себя вести.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Следи, чтобы </a:t>
            </a:r>
            <a:r>
              <a:rPr lang="ru-RU" strike="noStrike" u="sng">
                <a:solidFill>
                  <a:srgbClr val="000000"/>
                </a:solidFill>
                <a:latin typeface="Calibri"/>
              </a:rPr>
              <a:t>антивирусная программа 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всегда была включена во время работы с Интернет.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394200" y="419400"/>
            <a:ext cx="945576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Способы получения государственных </a:t>
            </a: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
</a:t>
            </a: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и муниципальных услуг</a:t>
            </a:r>
            <a:endParaRPr/>
          </a:p>
        </p:txBody>
      </p:sp>
      <p:sp>
        <p:nvSpPr>
          <p:cNvPr id="132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35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137" name="Picture 38" descr=""/>
          <p:cNvPicPr/>
          <p:nvPr/>
        </p:nvPicPr>
        <p:blipFill>
          <a:blip r:embed="rId2"/>
          <a:srcRect l="3748" t="7548" r="33103" b="16021"/>
          <a:stretch/>
        </p:blipFill>
        <p:spPr>
          <a:xfrm>
            <a:off x="432720" y="1281240"/>
            <a:ext cx="9135720" cy="620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2" descr=""/>
          <p:cNvPicPr/>
          <p:nvPr/>
        </p:nvPicPr>
        <p:blipFill>
          <a:blip r:embed="rId1"/>
          <a:stretch/>
        </p:blipFill>
        <p:spPr>
          <a:xfrm>
            <a:off x="5803920" y="4594320"/>
            <a:ext cx="4446360" cy="246348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432720" y="20160"/>
            <a:ext cx="8993160" cy="36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2"/>
          <p:cNvSpPr/>
          <p:nvPr/>
        </p:nvSpPr>
        <p:spPr>
          <a:xfrm>
            <a:off x="432720" y="1876320"/>
            <a:ext cx="4709520" cy="360"/>
          </a:xfrm>
          <a:custGeom>
            <a:avLst/>
            <a:gdLst/>
            <a:ahLst/>
            <a:rect l="0" t="0" r="r" b="b"/>
            <a:pathLst>
              <a:path w="4709343" h="1">
                <a:moveTo>
                  <a:pt x="0" y="0"/>
                </a:moveTo>
                <a:lnTo>
                  <a:pt x="4709342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3"/>
          <p:cNvSpPr/>
          <p:nvPr/>
        </p:nvSpPr>
        <p:spPr>
          <a:xfrm>
            <a:off x="9846720" y="58680"/>
            <a:ext cx="424080" cy="7876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4"/>
          <p:cNvSpPr/>
          <p:nvPr/>
        </p:nvSpPr>
        <p:spPr>
          <a:xfrm>
            <a:off x="9858960" y="20160"/>
            <a:ext cx="400320" cy="36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5"/>
          <p:cNvSpPr/>
          <p:nvPr/>
        </p:nvSpPr>
        <p:spPr>
          <a:xfrm>
            <a:off x="420120" y="939960"/>
            <a:ext cx="5714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4000" strike="noStrike">
                <a:solidFill>
                  <a:srgbClr val="007dde"/>
                </a:solidFill>
                <a:latin typeface="Calibri"/>
              </a:rPr>
              <a:t>Благодарю за внимание!</a:t>
            </a:r>
            <a:endParaRPr/>
          </a:p>
        </p:txBody>
      </p:sp>
      <p:sp>
        <p:nvSpPr>
          <p:cNvPr id="409" name="CustomShape 6"/>
          <p:cNvSpPr/>
          <p:nvPr/>
        </p:nvSpPr>
        <p:spPr>
          <a:xfrm>
            <a:off x="403560" y="2220840"/>
            <a:ext cx="4433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Министерство информационного развития 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и связи Пермского края</a:t>
            </a:r>
            <a:endParaRPr/>
          </a:p>
        </p:txBody>
      </p:sp>
      <p:sp>
        <p:nvSpPr>
          <p:cNvPr id="410" name="CustomShape 7"/>
          <p:cNvSpPr/>
          <p:nvPr/>
        </p:nvSpPr>
        <p:spPr>
          <a:xfrm>
            <a:off x="456840" y="2999880"/>
            <a:ext cx="3889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614006, Россия, Пермь, ул. Ленина, 51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+7 (342) 253 73 60</a:t>
            </a:r>
            <a:endParaRPr/>
          </a:p>
        </p:txBody>
      </p:sp>
      <p:sp>
        <p:nvSpPr>
          <p:cNvPr id="411" name="CustomShape 8"/>
          <p:cNvSpPr/>
          <p:nvPr/>
        </p:nvSpPr>
        <p:spPr>
          <a:xfrm>
            <a:off x="6184800" y="5000760"/>
            <a:ext cx="402624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Официальный сайт: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2400" strike="noStrike">
                <a:solidFill>
                  <a:srgbClr val="0070c0"/>
                </a:solidFill>
                <a:latin typeface="Calibri"/>
              </a:rPr>
              <a:t>http://mirs.permkrai.ru </a:t>
            </a:r>
            <a:endParaRPr/>
          </a:p>
        </p:txBody>
      </p:sp>
      <p:sp>
        <p:nvSpPr>
          <p:cNvPr id="412" name="CustomShape 9"/>
          <p:cNvSpPr/>
          <p:nvPr/>
        </p:nvSpPr>
        <p:spPr>
          <a:xfrm>
            <a:off x="6184800" y="5838840"/>
            <a:ext cx="40262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E-mail: </a:t>
            </a:r>
            <a:r>
              <a:rPr i="1" lang="ru-RU" sz="2200" strike="noStrike" u="sng">
                <a:solidFill>
                  <a:srgbClr val="007ede"/>
                </a:solidFill>
                <a:latin typeface="Calibri"/>
              </a:rPr>
              <a:t>info@mpik.permkrai.ru</a:t>
            </a:r>
            <a:endParaRPr/>
          </a:p>
        </p:txBody>
      </p:sp>
      <p:sp>
        <p:nvSpPr>
          <p:cNvPr id="413" name="CustomShape 10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394200" y="419400"/>
            <a:ext cx="945576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Получение государственных и муниципальных услуг </a:t>
            </a: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
</a:t>
            </a: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в электронной форме: преимущества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44" name="TextShape 7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145" name="Рисунок 13" descr=""/>
          <p:cNvPicPr/>
          <p:nvPr/>
        </p:nvPicPr>
        <p:blipFill>
          <a:blip r:embed="rId2"/>
          <a:stretch/>
        </p:blipFill>
        <p:spPr>
          <a:xfrm>
            <a:off x="3010320" y="3063960"/>
            <a:ext cx="4672080" cy="2661480"/>
          </a:xfrm>
          <a:prstGeom prst="rect">
            <a:avLst/>
          </a:prstGeom>
          <a:ln w="76320">
            <a:solidFill>
              <a:srgbClr val="eaeaea"/>
            </a:solidFill>
            <a:miter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6" name="CustomShape 8"/>
          <p:cNvSpPr/>
          <p:nvPr/>
        </p:nvSpPr>
        <p:spPr>
          <a:xfrm>
            <a:off x="7556400" y="511236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Экономия личного времени и денежных средств</a:t>
            </a:r>
            <a:endParaRPr/>
          </a:p>
        </p:txBody>
      </p:sp>
      <p:sp>
        <p:nvSpPr>
          <p:cNvPr id="147" name="CustomShape 9"/>
          <p:cNvSpPr/>
          <p:nvPr/>
        </p:nvSpPr>
        <p:spPr>
          <a:xfrm>
            <a:off x="2135160" y="206892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Отсутствие очередей</a:t>
            </a:r>
            <a:endParaRPr/>
          </a:p>
        </p:txBody>
      </p:sp>
      <p:sp>
        <p:nvSpPr>
          <p:cNvPr id="148" name="CustomShape 10"/>
          <p:cNvSpPr/>
          <p:nvPr/>
        </p:nvSpPr>
        <p:spPr>
          <a:xfrm>
            <a:off x="7556400" y="340056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Выбор удобного времени и места обращения</a:t>
            </a:r>
            <a:endParaRPr/>
          </a:p>
        </p:txBody>
      </p:sp>
      <p:sp>
        <p:nvSpPr>
          <p:cNvPr id="149" name="CustomShape 11"/>
          <p:cNvSpPr/>
          <p:nvPr/>
        </p:nvSpPr>
        <p:spPr>
          <a:xfrm>
            <a:off x="3485520" y="6219720"/>
            <a:ext cx="37220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Возможность получения информации о статусе рассмотрения поданной заявки</a:t>
            </a:r>
            <a:endParaRPr/>
          </a:p>
        </p:txBody>
      </p:sp>
      <p:sp>
        <p:nvSpPr>
          <p:cNvPr id="150" name="CustomShape 12"/>
          <p:cNvSpPr/>
          <p:nvPr/>
        </p:nvSpPr>
        <p:spPr>
          <a:xfrm>
            <a:off x="268200" y="496368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Самостоятельное получение подробной информации об услугах</a:t>
            </a:r>
            <a:endParaRPr/>
          </a:p>
        </p:txBody>
      </p:sp>
      <p:sp>
        <p:nvSpPr>
          <p:cNvPr id="151" name="CustomShape 13"/>
          <p:cNvSpPr/>
          <p:nvPr/>
        </p:nvSpPr>
        <p:spPr>
          <a:xfrm>
            <a:off x="5721840" y="206244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Возможность выбора места получения результата услуги</a:t>
            </a:r>
            <a:endParaRPr/>
          </a:p>
        </p:txBody>
      </p:sp>
      <p:sp>
        <p:nvSpPr>
          <p:cNvPr id="152" name="CustomShape 14"/>
          <p:cNvSpPr/>
          <p:nvPr/>
        </p:nvSpPr>
        <p:spPr>
          <a:xfrm>
            <a:off x="195840" y="3405600"/>
            <a:ext cx="2971440" cy="761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Calibri"/>
              </a:rPr>
              <a:t>Возможность подать заявления с домашнего компьютера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9858960" y="20160"/>
            <a:ext cx="400320" cy="36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432720" y="20160"/>
            <a:ext cx="8993160" cy="36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"/>
          <p:cNvSpPr/>
          <p:nvPr/>
        </p:nvSpPr>
        <p:spPr>
          <a:xfrm>
            <a:off x="9858960" y="70920"/>
            <a:ext cx="399600" cy="770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4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5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58" name="TextShape 6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9</a:t>
            </a:r>
            <a:endParaRPr/>
          </a:p>
        </p:txBody>
      </p:sp>
      <p:sp>
        <p:nvSpPr>
          <p:cNvPr id="159" name="CustomShape 7"/>
          <p:cNvSpPr/>
          <p:nvPr/>
        </p:nvSpPr>
        <p:spPr>
          <a:xfrm>
            <a:off x="3186360" y="482040"/>
            <a:ext cx="2118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Загран</a:t>
            </a:r>
            <a:r>
              <a:rPr b="1" lang="ru-RU" sz="2400" strike="noStrike">
                <a:solidFill>
                  <a:srgbClr val="ff0000"/>
                </a:solidFill>
                <a:latin typeface="Calibri"/>
              </a:rPr>
              <a:t>паспорт</a:t>
            </a:r>
            <a:endParaRPr/>
          </a:p>
        </p:txBody>
      </p:sp>
      <p:sp>
        <p:nvSpPr>
          <p:cNvPr id="160" name="CustomShape 8"/>
          <p:cNvSpPr/>
          <p:nvPr/>
        </p:nvSpPr>
        <p:spPr>
          <a:xfrm>
            <a:off x="5296680" y="809640"/>
            <a:ext cx="21715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Водительское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400" strike="noStrike">
                <a:solidFill>
                  <a:srgbClr val="ff0000"/>
                </a:solidFill>
                <a:latin typeface="Calibri"/>
              </a:rPr>
              <a:t>удостоверение</a:t>
            </a:r>
            <a:endParaRPr/>
          </a:p>
        </p:txBody>
      </p:sp>
      <p:pic>
        <p:nvPicPr>
          <p:cNvPr id="161" name="Рисунок 1" descr=""/>
          <p:cNvPicPr/>
          <p:nvPr/>
        </p:nvPicPr>
        <p:blipFill>
          <a:blip r:embed="rId3"/>
          <a:stretch/>
        </p:blipFill>
        <p:spPr>
          <a:xfrm>
            <a:off x="317520" y="428760"/>
            <a:ext cx="2857320" cy="356184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4" descr=""/>
          <p:cNvPicPr/>
          <p:nvPr/>
        </p:nvPicPr>
        <p:blipFill>
          <a:blip r:embed="rId4"/>
          <a:stretch/>
        </p:blipFill>
        <p:spPr>
          <a:xfrm>
            <a:off x="7632720" y="910440"/>
            <a:ext cx="2857320" cy="356184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9" descr=""/>
          <p:cNvPicPr/>
          <p:nvPr/>
        </p:nvPicPr>
        <p:blipFill>
          <a:blip r:embed="rId5"/>
          <a:srcRect l="0" t="-42794" r="0" b="9264"/>
          <a:stretch/>
        </p:blipFill>
        <p:spPr>
          <a:xfrm>
            <a:off x="1841400" y="4541760"/>
            <a:ext cx="6555960" cy="289512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2" descr=""/>
          <p:cNvPicPr/>
          <p:nvPr/>
        </p:nvPicPr>
        <p:blipFill>
          <a:blip r:embed="rId6"/>
          <a:srcRect l="33609" t="38238" r="-40963" b="14726"/>
          <a:stretch/>
        </p:blipFill>
        <p:spPr>
          <a:xfrm>
            <a:off x="4175280" y="1704240"/>
            <a:ext cx="2306520" cy="2516040"/>
          </a:xfrm>
          <a:prstGeom prst="rect">
            <a:avLst/>
          </a:prstGeom>
          <a:ln>
            <a:noFill/>
          </a:ln>
        </p:spPr>
      </p:pic>
      <p:sp>
        <p:nvSpPr>
          <p:cNvPr id="165" name="CustomShape 9"/>
          <p:cNvSpPr/>
          <p:nvPr/>
        </p:nvSpPr>
        <p:spPr>
          <a:xfrm>
            <a:off x="1841400" y="3989880"/>
            <a:ext cx="2819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7dde"/>
                </a:solidFill>
                <a:latin typeface="Calibri"/>
              </a:rPr>
              <a:t>www.gosuslugi.ru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Регистрация на портале гос. услуг</a:t>
            </a:r>
            <a:endParaRPr/>
          </a:p>
        </p:txBody>
      </p:sp>
      <p:sp>
        <p:nvSpPr>
          <p:cNvPr id="169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72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174" name="Picture 4" descr=""/>
          <p:cNvPicPr/>
          <p:nvPr/>
        </p:nvPicPr>
        <p:blipFill>
          <a:blip r:embed="rId2"/>
          <a:stretch/>
        </p:blipFill>
        <p:spPr>
          <a:xfrm>
            <a:off x="126360" y="1796040"/>
            <a:ext cx="10566720" cy="5605200"/>
          </a:xfrm>
          <a:prstGeom prst="rect">
            <a:avLst/>
          </a:prstGeom>
          <a:ln>
            <a:noFill/>
          </a:ln>
        </p:spPr>
      </p:pic>
      <p:pic>
        <p:nvPicPr>
          <p:cNvPr id="175" name="Picture 6" descr=""/>
          <p:cNvPicPr/>
          <p:nvPr/>
        </p:nvPicPr>
        <p:blipFill>
          <a:blip r:embed="rId3"/>
          <a:srcRect l="0" t="0" r="0" b="9703"/>
          <a:stretch/>
        </p:blipFill>
        <p:spPr>
          <a:xfrm>
            <a:off x="7115760" y="4733640"/>
            <a:ext cx="3283920" cy="214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9858960" y="20160"/>
            <a:ext cx="400320" cy="36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>
            <a:off x="432720" y="20160"/>
            <a:ext cx="8993160" cy="36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3"/>
          <p:cNvSpPr/>
          <p:nvPr/>
        </p:nvSpPr>
        <p:spPr>
          <a:xfrm>
            <a:off x="9858960" y="70920"/>
            <a:ext cx="399600" cy="770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402840" y="451800"/>
            <a:ext cx="806760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0c0"/>
                </a:solidFill>
                <a:latin typeface="Calibri"/>
              </a:rPr>
              <a:t>Авторизация на портале гос. услуг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 flipV="1">
            <a:off x="432720" y="833400"/>
            <a:ext cx="7656480" cy="4536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6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7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83" name="CustomShape 8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TextShape 9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9</a:t>
            </a:r>
            <a:endParaRPr/>
          </a:p>
        </p:txBody>
      </p:sp>
      <p:pic>
        <p:nvPicPr>
          <p:cNvPr id="185" name="Picture 2" descr=""/>
          <p:cNvPicPr/>
          <p:nvPr/>
        </p:nvPicPr>
        <p:blipFill>
          <a:blip r:embed="rId3"/>
          <a:srcRect l="14949" t="20846" r="35081" b="6245"/>
          <a:stretch/>
        </p:blipFill>
        <p:spPr>
          <a:xfrm>
            <a:off x="402840" y="1419120"/>
            <a:ext cx="5835960" cy="4513680"/>
          </a:xfrm>
          <a:prstGeom prst="rect">
            <a:avLst/>
          </a:prstGeom>
          <a:ln>
            <a:noFill/>
          </a:ln>
        </p:spPr>
      </p:pic>
      <p:sp>
        <p:nvSpPr>
          <p:cNvPr id="186" name="CustomShape 10"/>
          <p:cNvSpPr/>
          <p:nvPr/>
        </p:nvSpPr>
        <p:spPr>
          <a:xfrm>
            <a:off x="6512400" y="1419120"/>
            <a:ext cx="381744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alibri"/>
              </a:rPr>
              <a:t>Личный кабинет пользователя –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электронный сервис, однозначно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идентифицирующий пользователя,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прошедшего авторизацию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на портале государственных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и муниципальных услугах.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Услуга может быть полностью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предоставлена через портал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государственных и муниципальных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услуг или частично, в случае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необходимости личного присутствия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Заявителя или предоставления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им оригиналов документов.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Возможности портала гос. услуг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193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195" name="Picture 4" descr=""/>
          <p:cNvPicPr/>
          <p:nvPr/>
        </p:nvPicPr>
        <p:blipFill>
          <a:blip r:embed="rId2"/>
          <a:srcRect l="2636" t="0" r="4215" b="0"/>
          <a:stretch/>
        </p:blipFill>
        <p:spPr>
          <a:xfrm>
            <a:off x="92160" y="1528200"/>
            <a:ext cx="10600920" cy="60368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Возможности портала гос. услуг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02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04" name="Picture 4" descr=""/>
          <p:cNvPicPr/>
          <p:nvPr/>
        </p:nvPicPr>
        <p:blipFill>
          <a:blip r:embed="rId2"/>
          <a:stretch/>
        </p:blipFill>
        <p:spPr>
          <a:xfrm>
            <a:off x="-65160" y="1548000"/>
            <a:ext cx="10593000" cy="56188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32720" y="20160"/>
            <a:ext cx="8993160" cy="276480"/>
          </a:xfrm>
          <a:custGeom>
            <a:avLst/>
            <a:gdLst/>
            <a:ahLst/>
            <a:rect l="0" t="0" r="r" b="b"/>
            <a:pathLst>
              <a:path w="8993246" h="1">
                <a:moveTo>
                  <a:pt x="0" y="0"/>
                </a:moveTo>
                <a:lnTo>
                  <a:pt x="8993245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9858960" y="20160"/>
            <a:ext cx="400320" cy="276480"/>
          </a:xfrm>
          <a:custGeom>
            <a:avLst/>
            <a:gdLst/>
            <a:ahLst/>
            <a:rect l="0" t="0" r="r" b="b"/>
            <a:pathLst>
              <a:path w="400075" h="1">
                <a:moveTo>
                  <a:pt x="0" y="0"/>
                </a:moveTo>
                <a:lnTo>
                  <a:pt x="400074" y="0"/>
                </a:lnTo>
              </a:path>
            </a:pathLst>
          </a:custGeom>
          <a:noFill/>
          <a:ln w="41400">
            <a:solidFill>
              <a:srgbClr val="007dd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"/>
          <p:cNvSpPr/>
          <p:nvPr/>
        </p:nvSpPr>
        <p:spPr>
          <a:xfrm>
            <a:off x="394200" y="419400"/>
            <a:ext cx="94557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7dde"/>
                </a:solidFill>
                <a:latin typeface="Calibri"/>
              </a:rPr>
              <a:t>Мобильное приложение</a:t>
            </a:r>
            <a:endParaRPr/>
          </a:p>
        </p:txBody>
      </p:sp>
      <p:sp>
        <p:nvSpPr>
          <p:cNvPr id="208" name="CustomShape 4"/>
          <p:cNvSpPr/>
          <p:nvPr/>
        </p:nvSpPr>
        <p:spPr>
          <a:xfrm flipV="1">
            <a:off x="403200" y="1004040"/>
            <a:ext cx="7656480" cy="276480"/>
          </a:xfrm>
          <a:custGeom>
            <a:avLst/>
            <a:gdLst/>
            <a:ahLst/>
            <a:rect l="0" t="0" r="r" b="b"/>
            <a:pathLst>
              <a:path w="4649328" h="1">
                <a:moveTo>
                  <a:pt x="0" y="0"/>
                </a:moveTo>
                <a:lnTo>
                  <a:pt x="4649327" y="0"/>
                </a:lnTo>
              </a:path>
            </a:pathLst>
          </a:custGeom>
          <a:noFill/>
          <a:ln w="26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5"/>
          <p:cNvSpPr/>
          <p:nvPr/>
        </p:nvSpPr>
        <p:spPr>
          <a:xfrm>
            <a:off x="9856800" y="69840"/>
            <a:ext cx="402840" cy="76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403200" y="46080"/>
            <a:ext cx="7791120" cy="22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007ede"/>
                </a:solidFill>
                <a:latin typeface="PermianSansTypeface"/>
              </a:rPr>
              <a:t>Министерство информационного развития и связи Пермского края</a:t>
            </a:r>
            <a:endParaRPr/>
          </a:p>
        </p:txBody>
      </p:sp>
      <p:sp>
        <p:nvSpPr>
          <p:cNvPr id="211" name="CustomShape 7"/>
          <p:cNvSpPr/>
          <p:nvPr/>
        </p:nvSpPr>
        <p:spPr>
          <a:xfrm>
            <a:off x="9858960" y="7194960"/>
            <a:ext cx="400320" cy="365400"/>
          </a:xfrm>
          <a:custGeom>
            <a:avLst/>
            <a:gdLst/>
            <a:ahLst/>
            <a:rect l="0" t="0" r="r" b="b"/>
            <a:pathLst>
              <a:path w="400075" h="365261">
                <a:moveTo>
                  <a:pt x="0" y="365260"/>
                </a:moveTo>
                <a:lnTo>
                  <a:pt x="400074" y="365260"/>
                </a:lnTo>
                <a:lnTo>
                  <a:pt x="400074" y="0"/>
                </a:lnTo>
                <a:lnTo>
                  <a:pt x="0" y="0"/>
                </a:lnTo>
                <a:lnTo>
                  <a:pt x="0" y="365260"/>
                </a:lnTo>
              </a:path>
            </a:pathLst>
          </a:custGeom>
          <a:solidFill>
            <a:srgbClr val="007d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TextShape 8"/>
          <p:cNvSpPr txBox="1"/>
          <p:nvPr/>
        </p:nvSpPr>
        <p:spPr>
          <a:xfrm>
            <a:off x="9533160" y="7239240"/>
            <a:ext cx="71388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PermianSerifTypeface"/>
              </a:rPr>
              <a:t>2</a:t>
            </a:r>
            <a:endParaRPr/>
          </a:p>
        </p:txBody>
      </p:sp>
      <p:pic>
        <p:nvPicPr>
          <p:cNvPr id="213" name="Picture 6" descr=""/>
          <p:cNvPicPr/>
          <p:nvPr/>
        </p:nvPicPr>
        <p:blipFill>
          <a:blip r:embed="rId2"/>
          <a:srcRect l="0" t="4346" r="0" b="0"/>
          <a:stretch/>
        </p:blipFill>
        <p:spPr>
          <a:xfrm>
            <a:off x="2062440" y="1424880"/>
            <a:ext cx="6484320" cy="58485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10180</TotalTime>
  <Application>LibreOffice/4.4.2.1$Windows_x86 LibreOffice_project/93fc8832889bf050a10ec6d0171dae213adc9b55</Application>
  <Paragraphs>126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2014-04-15T08:30:53Z</dcterms:created>
  <dc:creator>Казанцева Инга Алексеевна</dc:creator>
  <dc:language>ru-RU</dc:language>
  <cp:lastModifiedBy>Казанцева Инга Алексеевна</cp:lastModifiedBy>
  <cp:lastPrinted>2016-03-10T09:05:05Z</cp:lastPrinted>
  <dcterms:modified xsi:type="dcterms:W3CDTF">2016-09-26T05:44:21Z</dcterms:modified>
  <cp:revision>367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2014-04-15T00:00:00Z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2014-04-15T00:00:00Z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13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20</vt:i4>
  </property>
</Properties>
</file>