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9" r:id="rId4"/>
    <p:sldId id="258" r:id="rId5"/>
    <p:sldId id="260" r:id="rId6"/>
    <p:sldId id="269" r:id="rId7"/>
    <p:sldId id="270" r:id="rId8"/>
    <p:sldId id="261" r:id="rId9"/>
    <p:sldId id="274" r:id="rId10"/>
    <p:sldId id="265" r:id="rId11"/>
    <p:sldId id="262" r:id="rId12"/>
    <p:sldId id="275" r:id="rId13"/>
    <p:sldId id="263" r:id="rId14"/>
    <p:sldId id="272" r:id="rId15"/>
    <p:sldId id="278" r:id="rId16"/>
    <p:sldId id="264" r:id="rId17"/>
    <p:sldId id="276" r:id="rId18"/>
    <p:sldId id="266" r:id="rId19"/>
    <p:sldId id="267" r:id="rId20"/>
    <p:sldId id="277" r:id="rId21"/>
    <p:sldId id="268" r:id="rId22"/>
    <p:sldId id="273" r:id="rId23"/>
    <p:sldId id="279" r:id="rId24"/>
    <p:sldId id="27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>
      <p:cViewPr varScale="1">
        <p:scale>
          <a:sx n="116" d="100"/>
          <a:sy n="116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17593A00-8540-497C-B146-6C49C3474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5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8DA-71A4-4D77-8657-9F42ADE85B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57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62D-5E6C-4E3F-B0FE-255C8FB111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9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BC40-FC84-40C2-8453-899C40A07E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C44CD39-8116-48D4-995A-A806A39466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5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A4CF-CA43-4777-B315-47BE2A506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BEE0-28F2-4D06-A238-56940D7954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9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C158-063C-4062-8F31-E3462DC95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7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2158-BC10-491C-9B49-EF71E8F461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4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084C-40B5-4955-B21A-D796C7DED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0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123C-24C3-4B32-B017-11B6DCC3F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8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25DD019-C40F-4E27-B419-8DB1B075EE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1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package" Target="../embeddings/_________Microsoft_Word2.doc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3.bin"/><Relationship Id="rId7" Type="http://schemas.openxmlformats.org/officeDocument/2006/relationships/package" Target="../embeddings/________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4" Type="http://schemas.openxmlformats.org/officeDocument/2006/relationships/package" Target="../embeddings/_________Microsoft_Word3.doc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язык. Итоговое собеседование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Рекомендации по подготовке к ИС и оцениванию ответов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7200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Особенности задания 2 (пересказ прочитанного текста):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7594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Объём </a:t>
            </a:r>
            <a:r>
              <a:rPr lang="ru-RU" dirty="0"/>
              <a:t>текста для чтения на экзамене составляет до 200 слов, поэтому во втором задании учащимся будет предложено пересказать текст </a:t>
            </a:r>
            <a:r>
              <a:rPr lang="ru-RU" b="1" dirty="0">
                <a:solidFill>
                  <a:srgbClr val="FF0000"/>
                </a:solidFill>
              </a:rPr>
              <a:t>подробно</a:t>
            </a:r>
            <a:r>
              <a:rPr lang="ru-RU" dirty="0"/>
              <a:t>, а также включить в него предложенное высказывание. </a:t>
            </a:r>
          </a:p>
          <a:p>
            <a:r>
              <a:rPr lang="ru-RU" dirty="0" smtClean="0"/>
              <a:t>При </a:t>
            </a:r>
            <a:r>
              <a:rPr lang="ru-RU" dirty="0"/>
              <a:t>подготовке к заданию экзаменуемый должен определить, в какой части текста использование высказывания логично и уместно. </a:t>
            </a:r>
          </a:p>
          <a:p>
            <a:r>
              <a:rPr lang="ru-RU" dirty="0" smtClean="0"/>
              <a:t>Важно</a:t>
            </a:r>
            <a:r>
              <a:rPr lang="ru-RU" dirty="0"/>
              <a:t>, чтобы пересказ и включённое в него высказывание составляли цельный текст. </a:t>
            </a:r>
          </a:p>
          <a:p>
            <a:r>
              <a:rPr lang="ru-RU" dirty="0" smtClean="0"/>
              <a:t>Высказывание </a:t>
            </a:r>
            <a:r>
              <a:rPr lang="ru-RU" dirty="0"/>
              <a:t>должно быть введено любым из способов цитирования. </a:t>
            </a:r>
          </a:p>
          <a:p>
            <a:r>
              <a:rPr lang="ru-RU" dirty="0" smtClean="0"/>
              <a:t>Экзаменуемый </a:t>
            </a:r>
            <a:r>
              <a:rPr lang="ru-RU" dirty="0"/>
              <a:t>во время пересказа имеет право зачитать высказывание. </a:t>
            </a:r>
          </a:p>
          <a:p>
            <a:r>
              <a:rPr lang="ru-RU" dirty="0" smtClean="0"/>
              <a:t>Время </a:t>
            </a:r>
            <a:r>
              <a:rPr lang="ru-RU" dirty="0"/>
              <a:t>на подготовку составляет 2 минуты. </a:t>
            </a:r>
          </a:p>
          <a:p>
            <a:r>
              <a:rPr lang="ru-RU" dirty="0" smtClean="0"/>
              <a:t>Обратим </a:t>
            </a:r>
            <a:r>
              <a:rPr lang="ru-RU" dirty="0"/>
              <a:t>внимание, что учащийся, выполняя задание 1, уже обращался к данному тексту, работал с его содержанием, поэтому при подготовке к пересказу должен сосредоточиться на анализе высказывания и включении его в свой текст.</a:t>
            </a:r>
          </a:p>
        </p:txBody>
      </p:sp>
    </p:spTree>
    <p:extLst>
      <p:ext uri="{BB962C8B-B14F-4D97-AF65-F5344CB8AC3E}">
        <p14:creationId xmlns:p14="http://schemas.microsoft.com/office/powerpoint/2010/main" val="40437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52128"/>
          </a:xfrm>
        </p:spPr>
        <p:txBody>
          <a:bodyPr/>
          <a:lstStyle/>
          <a:p>
            <a:r>
              <a:rPr lang="ru-RU" sz="2800" dirty="0" smtClean="0"/>
              <a:t>Пересказ текста</a:t>
            </a:r>
            <a:r>
              <a:rPr lang="ru-RU" sz="2800" dirty="0"/>
              <a:t>. Действия экзаменатора-собеседника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Забрать у участника собеседования исходный текст.  </a:t>
            </a:r>
            <a:endParaRPr lang="ru-RU" dirty="0" smtClean="0"/>
          </a:p>
          <a:p>
            <a:r>
              <a:rPr lang="ru-RU" dirty="0" smtClean="0"/>
              <a:t>Слушание </a:t>
            </a:r>
            <a:r>
              <a:rPr lang="ru-RU" dirty="0"/>
              <a:t>пересказа. </a:t>
            </a:r>
            <a:endParaRPr lang="ru-RU" dirty="0" smtClean="0"/>
          </a:p>
          <a:p>
            <a:r>
              <a:rPr lang="ru-RU" dirty="0" smtClean="0"/>
              <a:t>Эмоциональная </a:t>
            </a:r>
            <a:r>
              <a:rPr lang="ru-RU" dirty="0"/>
              <a:t>реакция на пересказ участника собеседования. </a:t>
            </a:r>
            <a:endParaRPr lang="ru-RU" dirty="0" smtClean="0"/>
          </a:p>
          <a:p>
            <a:r>
              <a:rPr lang="ru-RU" dirty="0"/>
              <a:t>Забрать у участника собеседования материалы, необходимые для выполнения задания 1 и 2. Объяснить, что задания 3 и 4 связаны тематически и не имеют отношения к тексту, с которым работал участник собеседования при выполнении заданий 1 и 2</a:t>
            </a:r>
          </a:p>
        </p:txBody>
      </p:sp>
    </p:spTree>
    <p:extLst>
      <p:ext uri="{BB962C8B-B14F-4D97-AF65-F5344CB8AC3E}">
        <p14:creationId xmlns:p14="http://schemas.microsoft.com/office/powerpoint/2010/main" val="134643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0081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Оценивание задания 2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836712"/>
            <a:ext cx="6984776" cy="59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520"/>
            <a:ext cx="77724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Оценивание заданий 1 и 2 </a:t>
            </a:r>
            <a:r>
              <a:rPr lang="ru-RU" sz="1800" dirty="0" smtClean="0"/>
              <a:t>(критерий Р1)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897360"/>
            <a:ext cx="7772400" cy="497544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587764"/>
              </p:ext>
            </p:extLst>
          </p:nvPr>
        </p:nvGraphicFramePr>
        <p:xfrm>
          <a:off x="896420" y="974449"/>
          <a:ext cx="7351159" cy="509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Документ" r:id="rId4" imgW="5976374" imgH="4143379" progId="Word.Document.12">
                  <p:embed/>
                </p:oleObj>
              </mc:Choice>
              <mc:Fallback>
                <p:oleObj name="Документ" r:id="rId4" imgW="5976374" imgH="41433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6420" y="974449"/>
                        <a:ext cx="7351159" cy="5096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2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68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Оценивание заданий 1и2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314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Если участник итогового собеседования не приступал к выполнению задания 2 (подробный пересказ), то по критериям оценивания правильности речи за выполнение заданий 1и 2 (Р1) ставится не более 2 баллов</a:t>
            </a:r>
          </a:p>
          <a:p>
            <a:r>
              <a:rPr lang="ru-RU" sz="2800" dirty="0" smtClean="0"/>
              <a:t>Максимальное количество баллов за работу с текстом (задания 1и 2) – 11 баллов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61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121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Особенности задания 3 (монологическое высказывание):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61540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три варианта монолога имеют примерно одинаковую сложность, но они отличаются целями, которые реализуются, набором специфических средств; </a:t>
            </a:r>
          </a:p>
          <a:p>
            <a:r>
              <a:rPr lang="ru-RU" dirty="0" smtClean="0"/>
              <a:t>темы </a:t>
            </a:r>
            <a:r>
              <a:rPr lang="ru-RU" dirty="0"/>
              <a:t>монологов соответствуют знаниям, жизненному опыту, интересам и психологическим особенностям школьников данного возраста, они посвящены школе, семье, увлечениям подростков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монологическое тематическое высказывание создаётся с опорой на вербальную и визуальную информацию; </a:t>
            </a:r>
          </a:p>
          <a:p>
            <a:r>
              <a:rPr lang="ru-RU" dirty="0" smtClean="0"/>
              <a:t>на </a:t>
            </a:r>
            <a:r>
              <a:rPr lang="ru-RU" dirty="0"/>
              <a:t>подготовку учащимся даётся 1 минута, в течение которой они могут собраться с мыслями, продумать содержание своего монолога, сделать пометы или записи на листке для подготовки; </a:t>
            </a:r>
          </a:p>
          <a:p>
            <a:r>
              <a:rPr lang="ru-RU" dirty="0" smtClean="0"/>
              <a:t>важен </a:t>
            </a:r>
            <a:r>
              <a:rPr lang="ru-RU" dirty="0"/>
              <a:t>объём монологического высказывания, он должен составлять не менее 10 фраз; </a:t>
            </a:r>
          </a:p>
          <a:p>
            <a:r>
              <a:rPr lang="ru-RU" dirty="0" smtClean="0"/>
              <a:t>учащийся </a:t>
            </a:r>
            <a:r>
              <a:rPr lang="ru-RU" dirty="0"/>
              <a:t>должен учитывать речевую ситуацию; </a:t>
            </a:r>
          </a:p>
          <a:p>
            <a:r>
              <a:rPr lang="ru-RU" dirty="0" smtClean="0"/>
              <a:t>правильность </a:t>
            </a:r>
            <a:r>
              <a:rPr lang="ru-RU" dirty="0"/>
              <a:t>речи заданий 3 и 4 оценивается совместно</a:t>
            </a:r>
          </a:p>
        </p:txBody>
      </p:sp>
    </p:spTree>
    <p:extLst>
      <p:ext uri="{BB962C8B-B14F-4D97-AF65-F5344CB8AC3E}">
        <p14:creationId xmlns:p14="http://schemas.microsoft.com/office/powerpoint/2010/main" val="40518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224136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Монологическое высказывание. Действия экзаменатора-собеседника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255368"/>
          </a:xfrm>
        </p:spPr>
        <p:txBody>
          <a:bodyPr/>
          <a:lstStyle/>
          <a:p>
            <a:r>
              <a:rPr lang="ru-RU" sz="2800" dirty="0"/>
              <a:t>Предложить участнику собеседования ознакомиться с темой монолога.  Предупредить, что на подготовку отводится  1 минута, а высказывание не должно занимать более  3 минут </a:t>
            </a:r>
          </a:p>
          <a:p>
            <a:r>
              <a:rPr lang="ru-RU" sz="2800" dirty="0"/>
              <a:t>Слушать устный ответ.  Эмоциональная реакция на ответ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13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792" y="260648"/>
            <a:ext cx="7772400" cy="7121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Оценивание задания 3 (изменений нет)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12775"/>
            <a:ext cx="7056784" cy="52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8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Особенности задания 4 (диалог):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990656" cy="50405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 окончании монологического высказывания учащегося экзаменатор-собеседник задаёт три вопроса по теме; </a:t>
            </a:r>
          </a:p>
          <a:p>
            <a:r>
              <a:rPr lang="ru-RU" dirty="0" smtClean="0"/>
              <a:t>вопросы </a:t>
            </a:r>
            <a:r>
              <a:rPr lang="ru-RU" dirty="0"/>
              <a:t>сформулированы заранее и зафиксированы в карточке собеседника. Вопросы подобраны таким образом, что помогают расширить и разнообразить содержательный и языковой аспект речи экзаменуемого, стимулировать его к использованию новых типов речи и расширению языкового материала. </a:t>
            </a:r>
          </a:p>
          <a:p>
            <a:r>
              <a:rPr lang="ru-RU" dirty="0" smtClean="0"/>
              <a:t>естественный </a:t>
            </a:r>
            <a:r>
              <a:rPr lang="ru-RU" dirty="0"/>
              <a:t>переход от монолога ученика к диалогу с собеседником; </a:t>
            </a:r>
          </a:p>
          <a:p>
            <a:r>
              <a:rPr lang="ru-RU" dirty="0" smtClean="0"/>
              <a:t>в </a:t>
            </a:r>
            <a:r>
              <a:rPr lang="ru-RU" dirty="0"/>
              <a:t>зависимости от содержания монологического высказывания учащегося он вправе менять их последовательность, уточнять и дополнять информацию; </a:t>
            </a:r>
          </a:p>
          <a:p>
            <a:r>
              <a:rPr lang="ru-RU" dirty="0" smtClean="0"/>
              <a:t>цель </a:t>
            </a:r>
            <a:r>
              <a:rPr lang="ru-RU" dirty="0"/>
              <a:t>экзаменатора-собеседника – эмоционально расположить экзаменуемого к беседе, стимулировать его речевую деятельность. Если учащийся отказывается отвечать на вопросы (произносит фразы типа: «Я не знаю», «У меня нет никаких интересов», «Мне нечего рассказать» и т.п.), необходимо задать ряд стимулирующих высказывание вопросов, попытаться «разговорить» ученика. То же речевое поведение экзаменатора-собеседника рекомендовано и в ситуации односложных ответов учащихся; </a:t>
            </a:r>
          </a:p>
          <a:p>
            <a:r>
              <a:rPr lang="ru-RU" dirty="0" smtClean="0"/>
              <a:t>диалог </a:t>
            </a:r>
            <a:r>
              <a:rPr lang="ru-RU" dirty="0"/>
              <a:t>оценивается в целом по всем ответам учащегося на вопросы; </a:t>
            </a:r>
            <a:endParaRPr lang="ru-RU" dirty="0" smtClean="0"/>
          </a:p>
          <a:p>
            <a:r>
              <a:rPr lang="ru-RU" dirty="0" smtClean="0"/>
              <a:t>должна </a:t>
            </a:r>
            <a:r>
              <a:rPr lang="ru-RU" dirty="0"/>
              <a:t>учитываться речевая ситуация; </a:t>
            </a:r>
          </a:p>
          <a:p>
            <a:r>
              <a:rPr lang="ru-RU" dirty="0" smtClean="0"/>
              <a:t>речевое </a:t>
            </a:r>
            <a:r>
              <a:rPr lang="ru-RU" dirty="0"/>
              <a:t>оформление заданий 3 и 4 оценивается совместно.</a:t>
            </a:r>
          </a:p>
        </p:txBody>
      </p:sp>
    </p:spTree>
    <p:extLst>
      <p:ext uri="{BB962C8B-B14F-4D97-AF65-F5344CB8AC3E}">
        <p14:creationId xmlns:p14="http://schemas.microsoft.com/office/powerpoint/2010/main" val="16637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00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Диалог. Действия экзаменатора-собеседника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Задать вопросы для диалога. Экзаменатор-собеседник может задать вопросы, отличающиеся от предложенных в КИМ итогового собеседования </a:t>
            </a:r>
          </a:p>
          <a:p>
            <a:r>
              <a:rPr lang="ru-RU" sz="2800" dirty="0"/>
              <a:t>Эмоционально поддержать участника собеседования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59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12120"/>
          </a:xfrm>
        </p:spPr>
        <p:txBody>
          <a:bodyPr>
            <a:noAutofit/>
          </a:bodyPr>
          <a:lstStyle/>
          <a:p>
            <a:r>
              <a:rPr lang="ru-RU" sz="2800" dirty="0"/>
              <a:t>Итоговое собеседование: общие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31432"/>
          </a:xfrm>
        </p:spPr>
        <p:txBody>
          <a:bodyPr/>
          <a:lstStyle/>
          <a:p>
            <a:r>
              <a:rPr lang="ru-RU" sz="2400" dirty="0"/>
              <a:t>Итоговое собеседование – допуск к ОГЭ.</a:t>
            </a:r>
          </a:p>
          <a:p>
            <a:r>
              <a:rPr lang="ru-RU" sz="2400" dirty="0"/>
              <a:t>Основной этап пройдёт </a:t>
            </a:r>
            <a:r>
              <a:rPr lang="ru-RU" sz="2400" dirty="0" smtClean="0"/>
              <a:t>10 </a:t>
            </a:r>
            <a:r>
              <a:rPr lang="ru-RU" sz="2400" dirty="0"/>
              <a:t>февраля </a:t>
            </a:r>
            <a:r>
              <a:rPr lang="ru-RU" sz="2400" dirty="0" smtClean="0"/>
              <a:t>2021 </a:t>
            </a:r>
            <a:r>
              <a:rPr lang="ru-RU" sz="2400" dirty="0"/>
              <a:t>года (вторая среда февраля).</a:t>
            </a:r>
          </a:p>
          <a:p>
            <a:r>
              <a:rPr lang="ru-RU" sz="2400" dirty="0"/>
              <a:t>Проводится в образовательных организациях. </a:t>
            </a:r>
          </a:p>
          <a:p>
            <a:r>
              <a:rPr lang="ru-RU" sz="2400" dirty="0"/>
              <a:t>Материалы становятся доступны в день проведения собеседования.</a:t>
            </a:r>
          </a:p>
          <a:p>
            <a:r>
              <a:rPr lang="ru-RU" sz="2400" dirty="0"/>
              <a:t> Результатом итогового собеседования является «зачёт» или «незачёт».</a:t>
            </a:r>
          </a:p>
          <a:p>
            <a:r>
              <a:rPr lang="ru-RU" sz="2400" dirty="0"/>
              <a:t> Повторное собеседование назначается в дополнительные сроки в текущем учебном году (вторая рабочая среда марта и первый рабочий понедельник мая).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398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16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Оценивание задания 4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(нет изменений)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96" y="2132856"/>
            <a:ext cx="8319477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56136"/>
          </a:xfrm>
        </p:spPr>
        <p:txBody>
          <a:bodyPr/>
          <a:lstStyle/>
          <a:p>
            <a:r>
              <a:rPr lang="ru-RU" dirty="0" smtClean="0"/>
              <a:t>Оценивание заданий 3 и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154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739071"/>
              </p:ext>
            </p:extLst>
          </p:nvPr>
        </p:nvGraphicFramePr>
        <p:xfrm>
          <a:off x="827584" y="1496038"/>
          <a:ext cx="6732091" cy="347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Документ" r:id="rId4" imgW="5976374" imgH="3086023" progId="Word.Document.12">
                  <p:embed/>
                </p:oleObj>
              </mc:Choice>
              <mc:Fallback>
                <p:oleObj name="Документ" r:id="rId4" imgW="5976374" imgH="30860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496038"/>
                        <a:ext cx="6732091" cy="3476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160340"/>
              </p:ext>
            </p:extLst>
          </p:nvPr>
        </p:nvGraphicFramePr>
        <p:xfrm>
          <a:off x="827584" y="4849141"/>
          <a:ext cx="6732091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Документ" r:id="rId7" imgW="5976374" imgH="1506650" progId="Word.Document.12">
                  <p:embed/>
                </p:oleObj>
              </mc:Choice>
              <mc:Fallback>
                <p:oleObj name="Документ" r:id="rId7" imgW="5976374" imgH="15066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584" y="4849141"/>
                        <a:ext cx="6732091" cy="150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4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640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27376"/>
          </a:xfrm>
        </p:spPr>
        <p:txBody>
          <a:bodyPr/>
          <a:lstStyle/>
          <a:p>
            <a:r>
              <a:rPr lang="ru-RU" b="1" dirty="0" smtClean="0"/>
              <a:t>РО (речевое оформление)</a:t>
            </a:r>
            <a:endParaRPr lang="ru-RU" b="1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По этому критерию участник ИС получает 1 балл только в случае, если 1 балл получен по критерию «Соблюдение речевых норм» (Р), т.е. речевых ошибок нет или допущено не более 3 речевых ошибок.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* Если участник ИС не приступал к выполнению задания 3 (монологическое высказывание), то по критериям оценивания правильности речи  за выполнение заданий 3 и 4 (Р2) ставится не более двух баллов.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13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28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Типичные ошибки экспертов при оценивании ответов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27376"/>
          </a:xfrm>
        </p:spPr>
        <p:txBody>
          <a:bodyPr>
            <a:normAutofit/>
          </a:bodyPr>
          <a:lstStyle/>
          <a:p>
            <a:r>
              <a:rPr lang="ru-RU" dirty="0"/>
              <a:t>нечёткое разграничение грамматических и речевых </a:t>
            </a:r>
            <a:r>
              <a:rPr lang="ru-RU" dirty="0" smtClean="0"/>
              <a:t>ошибок (в случае необходимости взять соответствующие рекомендации ФИПИ); </a:t>
            </a:r>
            <a:endParaRPr lang="ru-RU" dirty="0"/>
          </a:p>
          <a:p>
            <a:r>
              <a:rPr lang="ru-RU" dirty="0" smtClean="0"/>
              <a:t>учёт </a:t>
            </a:r>
            <a:r>
              <a:rPr lang="ru-RU" dirty="0"/>
              <a:t>ошибки и снижение балла в том случае, если ученик сам исправил свою ошибку (</a:t>
            </a:r>
            <a:r>
              <a:rPr lang="ru-RU" dirty="0" err="1"/>
              <a:t>самокоррекция</a:t>
            </a:r>
            <a:r>
              <a:rPr lang="ru-RU" dirty="0"/>
              <a:t>); </a:t>
            </a:r>
          </a:p>
          <a:p>
            <a:r>
              <a:rPr lang="ru-RU" dirty="0" smtClean="0"/>
              <a:t>снижение </a:t>
            </a:r>
            <a:r>
              <a:rPr lang="ru-RU" dirty="0"/>
              <a:t>балла по критерию «Учёт речевой ситуации» в том случае, если взгляд эксперта не совпадает с точкой зрения ученика; </a:t>
            </a:r>
          </a:p>
          <a:p>
            <a:r>
              <a:rPr lang="ru-RU" dirty="0" smtClean="0"/>
              <a:t>строгие </a:t>
            </a:r>
            <a:r>
              <a:rPr lang="ru-RU" dirty="0"/>
              <a:t>требования к логичности и последовательности </a:t>
            </a:r>
            <a:r>
              <a:rPr lang="ru-RU" dirty="0" smtClean="0"/>
              <a:t>изложения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еразличение</a:t>
            </a:r>
            <a:r>
              <a:rPr lang="ru-RU" dirty="0" smtClean="0"/>
              <a:t> ошибок и недочётов</a:t>
            </a:r>
          </a:p>
          <a:p>
            <a:r>
              <a:rPr lang="ru-RU" dirty="0" smtClean="0"/>
              <a:t>Неправильный подсчёт фраз в монологическом высказывании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итогового собеседования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чтение </a:t>
            </a:r>
            <a:r>
              <a:rPr lang="ru-RU" sz="2800" dirty="0"/>
              <a:t>текста </a:t>
            </a:r>
            <a:r>
              <a:rPr lang="ru-RU" sz="2800" dirty="0" smtClean="0"/>
              <a:t>вслух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одробный</a:t>
            </a:r>
            <a:r>
              <a:rPr lang="ru-RU" sz="2800" dirty="0" smtClean="0"/>
              <a:t> пересказ </a:t>
            </a:r>
            <a:r>
              <a:rPr lang="ru-RU" sz="2800" dirty="0"/>
              <a:t>прочитанного текста с привлечением дополнительной </a:t>
            </a:r>
            <a:r>
              <a:rPr lang="ru-RU" sz="2800" dirty="0" smtClean="0"/>
              <a:t>информации (предложенного высказывания)</a:t>
            </a:r>
          </a:p>
          <a:p>
            <a:r>
              <a:rPr lang="ru-RU" sz="2800" dirty="0" smtClean="0"/>
              <a:t>создание </a:t>
            </a:r>
            <a:r>
              <a:rPr lang="ru-RU" sz="2800" dirty="0"/>
              <a:t>устного монологического высказывания по одной из </a:t>
            </a:r>
            <a:r>
              <a:rPr lang="ru-RU" sz="2800" dirty="0" smtClean="0"/>
              <a:t>трёх предложенных тем</a:t>
            </a:r>
          </a:p>
          <a:p>
            <a:r>
              <a:rPr lang="ru-RU" sz="2800" dirty="0" smtClean="0"/>
              <a:t>участие </a:t>
            </a:r>
            <a:r>
              <a:rPr lang="ru-RU" sz="2800" dirty="0"/>
              <a:t>в диалоге с </a:t>
            </a:r>
            <a:r>
              <a:rPr lang="ru-RU" sz="2800" dirty="0" smtClean="0"/>
              <a:t>экзаменатором-собеседником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0927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84128"/>
          </a:xfrm>
        </p:spPr>
        <p:txBody>
          <a:bodyPr>
            <a:noAutofit/>
          </a:bodyPr>
          <a:lstStyle/>
          <a:p>
            <a:r>
              <a:rPr lang="ru-RU" sz="2800" dirty="0"/>
              <a:t>МОДЕЛЬ ИТОГОВОГО УСТНОГО СОБЕСЕДОВАНИЯ ПО РУССКОМУ ЯЗЫКУ выпускников основной школы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87416"/>
          </a:xfrm>
        </p:spPr>
        <p:txBody>
          <a:bodyPr>
            <a:no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выполнение работы отводится около 15 минут на одного </a:t>
            </a:r>
            <a:r>
              <a:rPr lang="ru-RU" dirty="0" smtClean="0"/>
              <a:t>участника (ОВЗ – до 45 минут).</a:t>
            </a:r>
          </a:p>
          <a:p>
            <a:r>
              <a:rPr lang="ru-RU" dirty="0" smtClean="0"/>
              <a:t>Все задания </a:t>
            </a:r>
            <a:r>
              <a:rPr lang="ru-RU" dirty="0"/>
              <a:t>базового уровня сложности. </a:t>
            </a:r>
          </a:p>
          <a:p>
            <a:r>
              <a:rPr lang="ru-RU" dirty="0" smtClean="0"/>
              <a:t>Работа </a:t>
            </a:r>
            <a:r>
              <a:rPr lang="ru-RU" dirty="0"/>
              <a:t>построена с учётом </a:t>
            </a:r>
            <a:r>
              <a:rPr lang="ru-RU" dirty="0" smtClean="0"/>
              <a:t>вариативности (выбор темы монологического высказывания). </a:t>
            </a:r>
            <a:endParaRPr lang="ru-RU" dirty="0"/>
          </a:p>
          <a:p>
            <a:r>
              <a:rPr lang="ru-RU" dirty="0" smtClean="0"/>
              <a:t>Оценка </a:t>
            </a:r>
            <a:r>
              <a:rPr lang="ru-RU" dirty="0"/>
              <a:t>ответов на все задания работы осуществляется по специально разработанным критериям с учётом соблюдения норм современного русского литературного языка. </a:t>
            </a:r>
          </a:p>
          <a:p>
            <a:r>
              <a:rPr lang="ru-RU" dirty="0" smtClean="0"/>
              <a:t>Максимальное </a:t>
            </a:r>
            <a:r>
              <a:rPr lang="ru-RU" dirty="0"/>
              <a:t>количество баллов, которое может получить ученик за выполнение всей устной части, – </a:t>
            </a:r>
            <a:r>
              <a:rPr lang="ru-RU" b="1" dirty="0" smtClean="0">
                <a:solidFill>
                  <a:srgbClr val="FF0000"/>
                </a:solidFill>
              </a:rPr>
              <a:t>20.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Ученик </a:t>
            </a:r>
            <a:r>
              <a:rPr lang="ru-RU" dirty="0"/>
              <a:t>получает зачёт в случае, если за выполнение работы он набрал 10 или более </a:t>
            </a:r>
            <a:r>
              <a:rPr lang="ru-RU" dirty="0" smtClean="0"/>
              <a:t>баллов (</a:t>
            </a:r>
            <a:r>
              <a:rPr lang="ru-RU" dirty="0" smtClean="0">
                <a:solidFill>
                  <a:srgbClr val="FF0000"/>
                </a:solidFill>
              </a:rPr>
              <a:t>не изменилось</a:t>
            </a:r>
            <a:r>
              <a:rPr lang="ru-RU" dirty="0" smtClean="0"/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861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Эксперт-экзаменатор должен: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хорошо </a:t>
            </a:r>
            <a:r>
              <a:rPr lang="ru-RU" sz="3200" dirty="0"/>
              <a:t>знать задание, выполнение которого будет </a:t>
            </a:r>
            <a:r>
              <a:rPr lang="ru-RU" sz="3200" dirty="0" smtClean="0"/>
              <a:t>оценивать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уметь оценивать ответ по всем критериям</a:t>
            </a:r>
            <a:r>
              <a:rPr lang="ru-RU" sz="3200" dirty="0" smtClean="0"/>
              <a:t>;</a:t>
            </a:r>
          </a:p>
          <a:p>
            <a:endParaRPr lang="ru-RU" sz="3200" dirty="0"/>
          </a:p>
          <a:p>
            <a:r>
              <a:rPr lang="ru-RU" sz="3200" dirty="0" smtClean="0">
                <a:solidFill>
                  <a:srgbClr val="FF0000"/>
                </a:solidFill>
              </a:rPr>
              <a:t>НЕ </a:t>
            </a:r>
            <a:r>
              <a:rPr lang="ru-RU" sz="3200" dirty="0">
                <a:solidFill>
                  <a:srgbClr val="FF0000"/>
                </a:solidFill>
              </a:rPr>
              <a:t>вмешиваться в беседу ученика и </a:t>
            </a:r>
            <a:r>
              <a:rPr lang="ru-RU" sz="3200" dirty="0" smtClean="0">
                <a:solidFill>
                  <a:srgbClr val="FF0000"/>
                </a:solidFill>
              </a:rPr>
              <a:t>экзаменатора-собеседника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050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00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Экзаменатор-собеседник должен: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4" cy="4471392"/>
          </a:xfrm>
        </p:spPr>
        <p:txBody>
          <a:bodyPr/>
          <a:lstStyle/>
          <a:p>
            <a:r>
              <a:rPr lang="ru-RU" sz="2400" dirty="0"/>
              <a:t>с</a:t>
            </a:r>
            <a:r>
              <a:rPr lang="ru-RU" sz="2400" dirty="0" smtClean="0"/>
              <a:t>оздавать положительный настрой, комфортную эмоциональную среду;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бладать коммуникативными навыками;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ести и собеседование и организовывать действия ученика.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75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задания 1 (чтение текста):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будут </a:t>
            </a:r>
            <a:r>
              <a:rPr lang="ru-RU" dirty="0"/>
              <a:t>предложены тексты научно-популярного стиля о выдающихся людях России; </a:t>
            </a:r>
          </a:p>
          <a:p>
            <a:r>
              <a:rPr lang="ru-RU" dirty="0" smtClean="0"/>
              <a:t>текст </a:t>
            </a:r>
            <a:r>
              <a:rPr lang="ru-RU" dirty="0"/>
              <a:t>сопровождается иллюстрациями, которые помогут учащемуся наиболее полно сформировать представление о человеке – герое </a:t>
            </a:r>
            <a:r>
              <a:rPr lang="ru-RU" dirty="0" smtClean="0"/>
              <a:t>текста;</a:t>
            </a:r>
          </a:p>
          <a:p>
            <a:r>
              <a:rPr lang="ru-RU" dirty="0" smtClean="0"/>
              <a:t> </a:t>
            </a:r>
            <a:r>
              <a:rPr lang="ru-RU" dirty="0"/>
              <a:t>объём текстов варьируется в пределах до 200 слов; </a:t>
            </a:r>
          </a:p>
          <a:p>
            <a:r>
              <a:rPr lang="ru-RU" dirty="0" smtClean="0"/>
              <a:t>контролируются </a:t>
            </a:r>
            <a:r>
              <a:rPr lang="ru-RU" dirty="0"/>
              <a:t>навыки техники осмысленного чтения: проверяется понимание экзаменуемым содержания читаемого, которое проявляется в правильном оформлении фонетической стороны устной речи: темпе чтения, соответствии интонации знакам препинания текста (</a:t>
            </a:r>
            <a:r>
              <a:rPr lang="ru-RU" dirty="0" err="1"/>
              <a:t>паузация</a:t>
            </a:r>
            <a:r>
              <a:rPr lang="ru-RU" dirty="0"/>
              <a:t>, словесное ударение, повышение – понижение громкости голоса), соблюдении орфоэпических и грамматических норм, отсутствии искажений </a:t>
            </a:r>
            <a:r>
              <a:rPr lang="ru-RU" dirty="0" smtClean="0"/>
              <a:t>слов; </a:t>
            </a:r>
            <a:endParaRPr lang="ru-RU" dirty="0"/>
          </a:p>
          <a:p>
            <a:r>
              <a:rPr lang="ru-RU" dirty="0" smtClean="0"/>
              <a:t>проверяются </a:t>
            </a:r>
            <a:r>
              <a:rPr lang="ru-RU" dirty="0"/>
              <a:t>умения учащихся видеть и использовать при чтении графические символы, в частности знак ударения, который сопровождает имена собственные и сложные термины (например, </a:t>
            </a:r>
            <a:r>
              <a:rPr lang="ru-RU" dirty="0" err="1"/>
              <a:t>Гага́рин</a:t>
            </a:r>
            <a:r>
              <a:rPr lang="ru-RU" dirty="0"/>
              <a:t>, </a:t>
            </a:r>
            <a:r>
              <a:rPr lang="ru-RU" dirty="0" err="1"/>
              <a:t>Байкону́р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smtClean="0"/>
              <a:t>текст </a:t>
            </a:r>
            <a:r>
              <a:rPr lang="ru-RU" dirty="0"/>
              <a:t>содержит </a:t>
            </a:r>
            <a:r>
              <a:rPr lang="ru-RU" dirty="0" smtClean="0">
                <a:solidFill>
                  <a:srgbClr val="FF0000"/>
                </a:solidFill>
              </a:rPr>
              <a:t>имена числительные</a:t>
            </a:r>
            <a:r>
              <a:rPr lang="ru-RU" dirty="0" smtClean="0"/>
              <a:t>, которые представлены </a:t>
            </a:r>
            <a:r>
              <a:rPr lang="ru-RU" dirty="0"/>
              <a:t>в цифровой форме записи и </a:t>
            </a:r>
            <a:r>
              <a:rPr lang="ru-RU" dirty="0" smtClean="0"/>
              <a:t>использованы </a:t>
            </a:r>
            <a:r>
              <a:rPr lang="ru-RU" dirty="0"/>
              <a:t>в одном из косвенных падежей, поэтому учащимся при чтении необходимо правильно его просклонять (к примеру, «Продолжительность полёта Гагарина равнялась 108 минутам»). </a:t>
            </a:r>
          </a:p>
          <a:p>
            <a:r>
              <a:rPr lang="ru-RU" dirty="0" smtClean="0"/>
              <a:t>На </a:t>
            </a:r>
            <a:r>
              <a:rPr lang="ru-RU" dirty="0"/>
              <a:t>подготовку к заданию учащимся отводится 2 минуты. При подготовке экзаменуемый имеет право делать графические пометы, вести краткие записи (подчёркивать ключевые или трудные слова и выражения) в </a:t>
            </a:r>
            <a:r>
              <a:rPr lang="ru-RU" dirty="0" smtClean="0"/>
              <a:t>КИМ.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8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Чтение текста. Действия экзаменатора-собеседника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990656" cy="4903440"/>
          </a:xfrm>
        </p:spPr>
        <p:txBody>
          <a:bodyPr/>
          <a:lstStyle/>
          <a:p>
            <a:r>
              <a:rPr lang="ru-RU" sz="2400" dirty="0"/>
              <a:t>Предложить участнику собеседования ознакомиться с текстом для чтения вслух.  Обратить внимание на то, что участник собеседования будет работать с этим текстом, выполняя задания 1 и 2 </a:t>
            </a:r>
          </a:p>
          <a:p>
            <a:r>
              <a:rPr lang="ru-RU" sz="2400" dirty="0"/>
              <a:t>За несколько секунд напомнить о готовности к чтению </a:t>
            </a:r>
            <a:endParaRPr lang="ru-RU" sz="2400" dirty="0" smtClean="0"/>
          </a:p>
          <a:p>
            <a:r>
              <a:rPr lang="ru-RU" sz="2400" dirty="0"/>
              <a:t>Слушание текста. Эмоциональная реакция на чтение участника </a:t>
            </a:r>
            <a:r>
              <a:rPr lang="ru-RU" sz="2400" dirty="0" smtClean="0"/>
              <a:t>собеседования</a:t>
            </a:r>
          </a:p>
          <a:p>
            <a:r>
              <a:rPr lang="ru-RU" sz="2400" dirty="0"/>
              <a:t>Переключение участника собеседования на другой вид работы. Объяснить, что участник собеседования имеет право пользоваться дополнительной информацией, необходимой для выполнения задания 2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6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Оценивание задания </a:t>
            </a:r>
            <a:r>
              <a:rPr lang="ru-RU" sz="4400" dirty="0" smtClean="0"/>
              <a:t>1 </a:t>
            </a:r>
            <a:r>
              <a:rPr lang="ru-RU" sz="3100" dirty="0" smtClean="0"/>
              <a:t>(изменений нет)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314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114096"/>
              </p:ext>
            </p:extLst>
          </p:nvPr>
        </p:nvGraphicFramePr>
        <p:xfrm>
          <a:off x="395537" y="1340768"/>
          <a:ext cx="8352928" cy="4831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Документ" r:id="rId4" imgW="5976374" imgH="2167633" progId="Word.Document.12">
                  <p:embed/>
                </p:oleObj>
              </mc:Choice>
              <mc:Fallback>
                <p:oleObj name="Документ" r:id="rId4" imgW="5976374" imgH="21676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7" y="1340768"/>
                        <a:ext cx="8352928" cy="4831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59F7B4-AE4D-4557-8201-5559DCA227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261</TotalTime>
  <Words>1273</Words>
  <Application>Microsoft Office PowerPoint</Application>
  <PresentationFormat>Экран (4:3)</PresentationFormat>
  <Paragraphs>100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Cambria</vt:lpstr>
      <vt:lpstr>Rockwell</vt:lpstr>
      <vt:lpstr>Rockwell Condensed</vt:lpstr>
      <vt:lpstr>Wingdings</vt:lpstr>
      <vt:lpstr>Дерево</vt:lpstr>
      <vt:lpstr>Документ</vt:lpstr>
      <vt:lpstr>Русский язык. Итоговое собеседование</vt:lpstr>
      <vt:lpstr>Итоговое собеседование: общие положения</vt:lpstr>
      <vt:lpstr>Структура итогового собеседования</vt:lpstr>
      <vt:lpstr>МОДЕЛЬ ИТОГОВОГО УСТНОГО СОБЕСЕДОВАНИЯ ПО РУССКОМУ ЯЗЫКУ выпускников основной школы </vt:lpstr>
      <vt:lpstr>Эксперт-экзаменатор должен:</vt:lpstr>
      <vt:lpstr>Экзаменатор-собеседник должен:</vt:lpstr>
      <vt:lpstr>Особенности задания 1 (чтение текста):</vt:lpstr>
      <vt:lpstr>Чтение текста. Действия экзаменатора-собеседника</vt:lpstr>
      <vt:lpstr>Оценивание задания 1 (изменений нет)</vt:lpstr>
      <vt:lpstr>Особенности задания 2 (пересказ прочитанного текста):</vt:lpstr>
      <vt:lpstr>Пересказ текста. Действия экзаменатора-собеседника</vt:lpstr>
      <vt:lpstr>Оценивание задания 2</vt:lpstr>
      <vt:lpstr>Оценивание заданий 1 и 2 (критерий Р1)</vt:lpstr>
      <vt:lpstr>Оценивание заданий 1и2</vt:lpstr>
      <vt:lpstr>Особенности задания 3 (монологическое высказывание):</vt:lpstr>
      <vt:lpstr>Монологическое высказывание. Действия экзаменатора-собеседника</vt:lpstr>
      <vt:lpstr>Оценивание задания 3 (изменений нет)</vt:lpstr>
      <vt:lpstr>Особенности задания 4 (диалог):</vt:lpstr>
      <vt:lpstr>Диалог. Действия экзаменатора-собеседника</vt:lpstr>
      <vt:lpstr>Оценивание задания 4  (нет изменений)</vt:lpstr>
      <vt:lpstr>Оценивание заданий 3 и 4</vt:lpstr>
      <vt:lpstr>Обратите внимание!</vt:lpstr>
      <vt:lpstr>Типичные ошибки экспертов при оценивании ответов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Влидимир</dc:creator>
  <cp:keywords/>
  <cp:lastModifiedBy>Михаил Черепанов</cp:lastModifiedBy>
  <cp:revision>24</cp:revision>
  <dcterms:created xsi:type="dcterms:W3CDTF">2019-01-27T18:00:30Z</dcterms:created>
  <dcterms:modified xsi:type="dcterms:W3CDTF">2021-01-18T06:23:27Z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TC300090669990</vt:lpwstr>
  </property>
</Properties>
</file>